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866" r:id="rId2"/>
    <p:sldId id="820" r:id="rId3"/>
    <p:sldId id="829" r:id="rId4"/>
    <p:sldId id="834" r:id="rId5"/>
    <p:sldId id="869" r:id="rId6"/>
    <p:sldId id="277" r:id="rId7"/>
    <p:sldId id="351" r:id="rId8"/>
    <p:sldId id="849" r:id="rId9"/>
    <p:sldId id="836" r:id="rId10"/>
    <p:sldId id="831" r:id="rId11"/>
    <p:sldId id="276" r:id="rId12"/>
    <p:sldId id="874" r:id="rId13"/>
    <p:sldId id="815" r:id="rId14"/>
    <p:sldId id="821" r:id="rId15"/>
    <p:sldId id="832" r:id="rId16"/>
    <p:sldId id="354" r:id="rId17"/>
    <p:sldId id="358" r:id="rId18"/>
    <p:sldId id="257" r:id="rId19"/>
    <p:sldId id="260" r:id="rId20"/>
    <p:sldId id="817" r:id="rId21"/>
    <p:sldId id="870" r:id="rId22"/>
    <p:sldId id="266" r:id="rId23"/>
    <p:sldId id="270" r:id="rId24"/>
    <p:sldId id="267" r:id="rId25"/>
    <p:sldId id="871" r:id="rId26"/>
    <p:sldId id="872" r:id="rId27"/>
    <p:sldId id="269" r:id="rId28"/>
    <p:sldId id="334" r:id="rId29"/>
    <p:sldId id="264" r:id="rId30"/>
    <p:sldId id="262" r:id="rId31"/>
    <p:sldId id="853" r:id="rId32"/>
    <p:sldId id="316" r:id="rId33"/>
    <p:sldId id="856" r:id="rId34"/>
    <p:sldId id="857" r:id="rId35"/>
    <p:sldId id="288" r:id="rId36"/>
    <p:sldId id="858" r:id="rId37"/>
    <p:sldId id="860" r:id="rId38"/>
    <p:sldId id="861" r:id="rId39"/>
    <p:sldId id="356" r:id="rId40"/>
    <p:sldId id="867" r:id="rId41"/>
    <p:sldId id="822" r:id="rId42"/>
    <p:sldId id="862" r:id="rId43"/>
    <p:sldId id="863" r:id="rId44"/>
    <p:sldId id="327" r:id="rId45"/>
    <p:sldId id="324" r:id="rId46"/>
    <p:sldId id="328" r:id="rId47"/>
    <p:sldId id="823" r:id="rId48"/>
    <p:sldId id="864" r:id="rId49"/>
    <p:sldId id="868" r:id="rId50"/>
    <p:sldId id="336" r:id="rId51"/>
    <p:sldId id="824" r:id="rId52"/>
    <p:sldId id="338" r:id="rId53"/>
    <p:sldId id="826" r:id="rId54"/>
    <p:sldId id="323" r:id="rId55"/>
    <p:sldId id="875" r:id="rId56"/>
    <p:sldId id="876" r:id="rId57"/>
    <p:sldId id="865" r:id="rId5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86"/>
    <p:restoredTop sz="85284"/>
  </p:normalViewPr>
  <p:slideViewPr>
    <p:cSldViewPr snapToGrid="0" snapToObjects="1">
      <p:cViewPr varScale="1">
        <p:scale>
          <a:sx n="68" d="100"/>
          <a:sy n="68" d="100"/>
        </p:scale>
        <p:origin x="10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23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A0081-E975-6445-8CEE-41DAEABC503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33F1C-B822-6148-8032-AFC9A9A1202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6170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article/us-health-coronavirus-france-economy/air-france-must-cut-emissions-domestic-flights-for-aid-minister-idUSKBN22B2EL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ce24.com/en/20200521-france-renault-auto-industry-bailout-loan-bruno-le-maire-covid-19-pandemic-coronavirus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com/5842884/france-8-billion-electric-car-industry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joins.com/article/23783718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cience-environment-52848184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imf.org/2019/10/10/fiscal-policies-to-curb-climate-chang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omberg.com/news/articles/2020-05-27/europe-pledges-green-recovery-in-historic-stimulus-program?srnd=green&amp;sref=5yAVoVVS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data-and-maps/daviz/ghg-emissions-by-aggregated-sector-5#tab-dashboard-02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data-and-maps/daviz/ghg-emissions-by-aggregated-sector-5#tab-dashboard-02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ocal.de/20200602/german-divisions-on-show-over-new-coronavirus-stimulus-packag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04599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25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26248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26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01967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3"/>
              </a:rPr>
              <a:t>https://www.reuters.com/article/us-health-coronavirus-france-economy/air-france-must-cut-emissions-domestic-flights-for-aid-minister-idUSKBN22B2EL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30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21957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hlinkClick r:id="rId3"/>
              </a:rPr>
              <a:t>https://www.france24.com/en/20200521-france-renault-auto-industry-bailout-loan-bruno-le-maire-covid-19-pandemic-coronavirus</a:t>
            </a:r>
            <a:endParaRPr lang="ko-KR" altLang="en-US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31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84155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hlinkClick r:id="rId3"/>
              </a:rPr>
              <a:t>https://time.com/5842884/france-8-billion-electric-car-industry/</a:t>
            </a:r>
            <a:endParaRPr lang="ko-KR" altLang="en-US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32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71176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3367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7350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3"/>
              </a:rPr>
              <a:t>https://news.joins.com/article/23783718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48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6462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3"/>
              </a:rPr>
              <a:t>https://www.bbc.com/news/science-environment-52848184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52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6088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c75d405d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c75d405de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92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c3372750d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c3372750d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623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hlinkClick r:id="rId3"/>
              </a:rPr>
              <a:t>https://blogs.imf.org/2019/10/10/fiscal-policies-to-curb-climate-change/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08517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hlinkClick r:id="rId3"/>
              </a:rPr>
              <a:t>https://www.bloomberg.com/news/articles/2020-05-27/europe-pledges-green-recovery-in-historic-stimulus-program?srnd=green&amp;sref=5yAVoVVS</a:t>
            </a:r>
            <a:endParaRPr lang="ko-KR" altLang="en-US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18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32725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hlinkClick r:id="rId3"/>
              </a:rPr>
              <a:t>https://www.eea.europa.eu/data-and-maps/daviz/ghg-emissions-by-aggregated-sector-5#tab-dashboard-02</a:t>
            </a:r>
            <a:endParaRPr lang="ko-KR" altLang="en-US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20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88909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hlinkClick r:id="rId3"/>
              </a:rPr>
              <a:t>https://www.eea.europa.eu/data-and-maps/daviz/ghg-emissions-by-aggregated-sector-5#tab-dashboard-02</a:t>
            </a:r>
            <a:endParaRPr lang="ko-KR" altLang="en-US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21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92688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hlinkClick r:id="rId3"/>
              </a:rPr>
              <a:t>https://www.thelocal.de/20200602/german-divisions-on-show-over-new-coronavirus-stimulus-package</a:t>
            </a:r>
            <a:endParaRPr lang="ko-KR" altLang="en-US" dirty="0"/>
          </a:p>
          <a:p>
            <a:endParaRPr kumimoji="1" lang="en-US" altLang="ko-KR" dirty="0"/>
          </a:p>
          <a:p>
            <a:endParaRPr kumimoji="1" lang="en-US" altLang="ko-KR" dirty="0"/>
          </a:p>
          <a:p>
            <a:r>
              <a:rPr kumimoji="1" lang="en-US" altLang="ko-KR" dirty="0"/>
              <a:t>Was </a:t>
            </a:r>
            <a:r>
              <a:rPr kumimoji="1" lang="en-US" altLang="ko-KR" dirty="0" err="1"/>
              <a:t>habt</a:t>
            </a:r>
            <a:r>
              <a:rPr kumimoji="1" lang="en-US" altLang="ko-KR" dirty="0"/>
              <a:t> </a:t>
            </a:r>
            <a:r>
              <a:rPr kumimoji="1" lang="en-US" altLang="ko-KR" dirty="0" err="1"/>
              <a:t>ihr</a:t>
            </a:r>
            <a:r>
              <a:rPr kumimoji="1" lang="en-US" altLang="ko-KR" dirty="0"/>
              <a:t> an </a:t>
            </a:r>
            <a:r>
              <a:rPr kumimoji="1" lang="en-US" altLang="ko-KR" dirty="0" err="1"/>
              <a:t>klimakrise</a:t>
            </a:r>
            <a:r>
              <a:rPr kumimoji="1" lang="en-US" altLang="ko-KR" dirty="0"/>
              <a:t> </a:t>
            </a:r>
            <a:r>
              <a:rPr kumimoji="1" lang="en-US" altLang="ko-KR" dirty="0" err="1"/>
              <a:t>nicht</a:t>
            </a:r>
            <a:r>
              <a:rPr kumimoji="1" lang="en-US" altLang="ko-KR" dirty="0"/>
              <a:t> </a:t>
            </a:r>
            <a:r>
              <a:rPr kumimoji="1" lang="en-US" altLang="ko-KR" dirty="0" err="1"/>
              <a:t>verstanden</a:t>
            </a:r>
            <a:r>
              <a:rPr kumimoji="1" lang="en-US" altLang="ko-KR" dirty="0"/>
              <a:t>?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23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5789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33F1C-B822-6148-8032-AFC9A9A1202A}" type="slidenum">
              <a:rPr kumimoji="1" lang="ko-KR" altLang="en-US" smtClean="0"/>
              <a:t>24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5013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3464EC-410A-3D41-A9AF-1259E30EC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4947812-5DAD-D543-8201-36D51201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1142DE-4F5B-204E-A96A-B6B9C7A7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49E1D6-C79E-D942-894A-E0B467B9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3F3812-10C5-5740-8E2B-AE2180E0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4495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22346C-7DB0-B54B-BD77-B51D59279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EE93A49-77F5-FD46-A5BE-CD23898F8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A20AD00-FA54-F940-AEA5-CA8F4D5C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FFD7960-65E1-FB4C-947A-430A942C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ED21D4-282B-504E-A189-99EB11A9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4837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663AA56-F794-4B43-80B7-DE7C78F43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CFF34B1-8E6D-1646-AA9E-4E5300DA4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2DC6B0-9B49-4640-8369-1D1D8090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35E4951-E8E9-1F4A-81ED-BBAC0B66B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7AEFF3-EE3A-0649-A5FE-A4C8F9D0C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9329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ko" smtClean="0"/>
              <a:pPr/>
              <a:t>‹#›</a:t>
            </a:fld>
            <a:endParaRPr lang="ko" altLang="en-US"/>
          </a:p>
        </p:txBody>
      </p:sp>
    </p:spTree>
    <p:extLst>
      <p:ext uri="{BB962C8B-B14F-4D97-AF65-F5344CB8AC3E}">
        <p14:creationId xmlns:p14="http://schemas.microsoft.com/office/powerpoint/2010/main" val="174756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2B4EB5-3891-7C48-98F7-DDF675CD7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089501-39A7-4540-BD0C-5B1CC8B31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3E29875-052E-3644-94CC-6DA68B98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CBAEFB4-7890-3643-8457-6A4A09528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033C0F-F207-0147-BC7C-01ADF5C8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5482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0C1448-9166-E048-9ABF-7A4F832E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1487E2F-3595-8742-84C5-6BF87275E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5A50EC-44D2-B44F-9ADB-B296A4B8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6821057-8A9A-EE40-89BA-2767D418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DC1AB3-F619-224A-8968-42836045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1619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038CF3-FEB5-5641-8BFB-0B666480E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501D89-804D-FB41-9C67-A20627336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88BDE80-6B4E-8147-9E91-0B29FB5B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F7A4B15-2C21-E743-BE6D-C9C1D6A8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DF375D-17B2-964D-BC74-23C41946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886F3DA-1F5C-4040-8EED-96FDD0676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2123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9E3AD2-BA61-DD4D-970C-251BD924C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016CB0-B7B7-834C-9142-CE6FC4E8C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5593A43-6554-3744-B11C-4D716E898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3197A52-39D5-914F-AAA5-08750008F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0060258-68EB-1F46-8451-EDA459DC8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00346AD-D279-3147-8CC9-E7D073AE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99AEFD7-C233-1140-A65D-2A962CDD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D21F514-F9D5-664D-99C1-3D60209C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4339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632DC0-B7C7-8149-AF1B-67C54648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03EE5C6-8378-9D4A-A901-53D8D1D1E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5451898-4554-3F44-AFD5-AC11E1440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48C084-67B3-B542-B3DF-34B51D28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0400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2D69CCF-AA1E-3547-B203-0C25FDED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3D6FC28-FCE3-6542-BE25-CE711C4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D3E829-8E2C-2747-8650-ABAB31D7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94754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F9C3C3-21C0-B049-AF57-70694D1C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11D29A-94AA-0647-BC5D-54569714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0EBBB1A-3546-7D44-8B84-2A4508B9A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61B045E-57CC-A347-9726-48923C7BD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04A077B-48F5-B440-82BB-2EC25D515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A61D435-FF8C-614F-AFA0-20732FC59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6240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15F500-94F6-DA47-B5E9-4233B134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31F869A-3070-D143-8FFC-923E53D8C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580F649-CF3D-DA4A-BDA3-9FAC449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511ABBB-972F-C84F-94FE-9547D4AF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DC689FC-7176-9942-A00A-ED920A9B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6F72C7F-42FC-9B40-8D9A-EA76DE0E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3960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7628070-9368-3B45-824B-5B038AAC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8503D6B-B4DC-D046-A8AA-5DE34109D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D9778C0-252F-3841-83CE-BD6C5358C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6BF50-E70A-9941-BB00-4669BE2F9D88}" type="datetimeFigureOut">
              <a:rPr kumimoji="1" lang="ko-KR" altLang="en-US" smtClean="0"/>
              <a:t>2020-06-10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D5F999-7018-414A-A0F3-838855C27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F7C5DB9-8977-4C40-B494-64F8409BB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1CA0B-D3A1-DF45-A102-CDEA9A56F7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9668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joebiden.com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ews.joins.com/article/23783718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CFCBC-8577-9E4A-898F-3D41CB7ADC6F}"/>
              </a:ext>
            </a:extLst>
          </p:cNvPr>
          <p:cNvSpPr txBox="1"/>
          <p:nvPr/>
        </p:nvSpPr>
        <p:spPr>
          <a:xfrm>
            <a:off x="2519540" y="1898670"/>
            <a:ext cx="71529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6000" b="1" dirty="0">
                <a:solidFill>
                  <a:srgbClr val="002060"/>
                </a:solidFill>
              </a:rPr>
              <a:t>해외 주요국 부문별 </a:t>
            </a:r>
            <a:endParaRPr kumimoji="1" lang="en-US" altLang="ko-KR" sz="6000" b="1" dirty="0">
              <a:solidFill>
                <a:srgbClr val="002060"/>
              </a:solidFill>
            </a:endParaRPr>
          </a:p>
          <a:p>
            <a:r>
              <a:rPr kumimoji="1" lang="ko-KR" altLang="en-US" sz="6000" b="1" dirty="0">
                <a:solidFill>
                  <a:srgbClr val="002060"/>
                </a:solidFill>
              </a:rPr>
              <a:t>그린 뉴딜 프로그램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AD2D408-96EB-214E-B982-30E2F08C684C}"/>
              </a:ext>
            </a:extLst>
          </p:cNvPr>
          <p:cNvSpPr/>
          <p:nvPr/>
        </p:nvSpPr>
        <p:spPr>
          <a:xfrm>
            <a:off x="6300792" y="4738118"/>
            <a:ext cx="44037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kumimoji="1" lang="en-US" altLang="ko-KR" sz="2400" dirty="0">
                <a:solidFill>
                  <a:srgbClr val="002060"/>
                </a:solidFill>
              </a:rPr>
              <a:t>2020.</a:t>
            </a:r>
            <a:r>
              <a:rPr kumimoji="1" lang="ko-KR" altLang="en-US" sz="2400" dirty="0">
                <a:solidFill>
                  <a:srgbClr val="002060"/>
                </a:solidFill>
              </a:rPr>
              <a:t> </a:t>
            </a:r>
            <a:r>
              <a:rPr kumimoji="1" lang="en-US" altLang="ko-KR" sz="2400" dirty="0">
                <a:solidFill>
                  <a:srgbClr val="002060"/>
                </a:solidFill>
              </a:rPr>
              <a:t>6.</a:t>
            </a:r>
            <a:r>
              <a:rPr kumimoji="1" lang="ko-KR" altLang="en-US" sz="2400" dirty="0">
                <a:solidFill>
                  <a:srgbClr val="002060"/>
                </a:solidFill>
              </a:rPr>
              <a:t> </a:t>
            </a:r>
            <a:r>
              <a:rPr kumimoji="1" lang="en-US" altLang="ko-KR" sz="2400" dirty="0">
                <a:solidFill>
                  <a:srgbClr val="002060"/>
                </a:solidFill>
              </a:rPr>
              <a:t>7</a:t>
            </a:r>
          </a:p>
          <a:p>
            <a:pPr algn="r"/>
            <a:r>
              <a:rPr kumimoji="1" lang="ko-KR" altLang="en-US" sz="2400" dirty="0">
                <a:solidFill>
                  <a:srgbClr val="002060"/>
                </a:solidFill>
              </a:rPr>
              <a:t>그린피스 기후에너지 전문위원</a:t>
            </a:r>
            <a:endParaRPr kumimoji="1" lang="en-US" altLang="ko-KR" sz="2400" dirty="0">
              <a:solidFill>
                <a:srgbClr val="002060"/>
              </a:solidFill>
            </a:endParaRPr>
          </a:p>
          <a:p>
            <a:pPr algn="r"/>
            <a:r>
              <a:rPr kumimoji="1" lang="ko-KR" altLang="en-US" sz="2400" dirty="0">
                <a:solidFill>
                  <a:srgbClr val="002060"/>
                </a:solidFill>
              </a:rPr>
              <a:t>김지석</a:t>
            </a:r>
            <a:endParaRPr kumimoji="1" lang="en-US" altLang="ko-K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56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0B03B6E-BE9D-0944-B73B-FA654DCB6F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93" y="1036399"/>
            <a:ext cx="4054740" cy="5517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3DA628-389A-FF4D-A4E3-B3B573DD5693}"/>
              </a:ext>
            </a:extLst>
          </p:cNvPr>
          <p:cNvSpPr txBox="1"/>
          <p:nvPr/>
        </p:nvSpPr>
        <p:spPr>
          <a:xfrm>
            <a:off x="516065" y="278954"/>
            <a:ext cx="1115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chemeClr val="accent1">
                    <a:lumMod val="50000"/>
                  </a:schemeClr>
                </a:solidFill>
              </a:rPr>
              <a:t>중앙은행 기후위기 닥치면 기능 못해 </a:t>
            </a:r>
            <a:r>
              <a:rPr lang="en-US" altLang="ko-KR" sz="36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ko-KR" altLang="en-US" sz="3600" b="1" dirty="0">
                <a:solidFill>
                  <a:schemeClr val="accent1">
                    <a:lumMod val="50000"/>
                  </a:schemeClr>
                </a:solidFill>
              </a:rPr>
              <a:t> 미리 막아내야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C43C972D-0551-3846-9097-3410036AE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031267"/>
              </p:ext>
            </p:extLst>
          </p:nvPr>
        </p:nvGraphicFramePr>
        <p:xfrm>
          <a:off x="4721901" y="1036401"/>
          <a:ext cx="7070706" cy="5602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706">
                  <a:extLst>
                    <a:ext uri="{9D8B030D-6E8A-4147-A177-3AD203B41FA5}">
                      <a16:colId xmlns:a16="http://schemas.microsoft.com/office/drawing/2014/main" val="3501710027"/>
                    </a:ext>
                  </a:extLst>
                </a:gridCol>
              </a:tblGrid>
              <a:tr h="11034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dirty="0"/>
                        <a:t>그린 스완 이벤트의 특징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729633"/>
                  </a:ext>
                </a:extLst>
              </a:tr>
              <a:tr h="110344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예측 가능성</a:t>
                      </a:r>
                      <a:r>
                        <a:rPr lang="en-US" altLang="ko-K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:</a:t>
                      </a:r>
                      <a:r>
                        <a:rPr lang="ko-KR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2400" b="1" dirty="0">
                          <a:solidFill>
                            <a:srgbClr val="FF0000"/>
                          </a:solidFill>
                        </a:rPr>
                        <a:t>매우 높거나 확실함</a:t>
                      </a:r>
                      <a:r>
                        <a:rPr lang="en-US" altLang="ko-KR" sz="24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ko-KR" altLang="en-US" sz="2400" b="1" dirty="0">
                          <a:solidFill>
                            <a:srgbClr val="FF0000"/>
                          </a:solidFill>
                        </a:rPr>
                        <a:t> 완벽하게 이해하기에 너무 복잡함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474796"/>
                  </a:ext>
                </a:extLst>
              </a:tr>
              <a:tr h="110344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상황 설명</a:t>
                      </a:r>
                      <a:r>
                        <a:rPr lang="en-US" altLang="ko-K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:</a:t>
                      </a:r>
                      <a:r>
                        <a:rPr lang="ko-KR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2400" b="1" dirty="0">
                          <a:solidFill>
                            <a:srgbClr val="FF0000"/>
                          </a:solidFill>
                        </a:rPr>
                        <a:t>과학자가 설명 할 수 있음</a:t>
                      </a:r>
                      <a:r>
                        <a:rPr lang="en-US" altLang="ko-KR" sz="2400" b="1" dirty="0">
                          <a:solidFill>
                            <a:srgbClr val="FF0000"/>
                          </a:solidFill>
                        </a:rPr>
                        <a:t>.</a:t>
                      </a:r>
                      <a:r>
                        <a:rPr lang="ko-KR" altLang="en-US" sz="2400" b="1" dirty="0">
                          <a:solidFill>
                            <a:srgbClr val="FF0000"/>
                          </a:solidFill>
                        </a:rPr>
                        <a:t> 하지만 다수의 경제학자와 금융전문가는 동의하지 않음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475539"/>
                  </a:ext>
                </a:extLst>
              </a:tr>
              <a:tr h="110344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피해 규모</a:t>
                      </a:r>
                      <a:r>
                        <a:rPr lang="en-US" altLang="ko-K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:</a:t>
                      </a:r>
                      <a:r>
                        <a:rPr lang="ko-KR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2400" b="1" dirty="0">
                          <a:solidFill>
                            <a:srgbClr val="FF0000"/>
                          </a:solidFill>
                        </a:rPr>
                        <a:t>많은 사람의 생명을 직접적으로 위협하며 심대한 위협이 됨</a:t>
                      </a:r>
                      <a:r>
                        <a:rPr lang="en-US" altLang="ko-KR" sz="2400" b="1" dirty="0">
                          <a:solidFill>
                            <a:srgbClr val="FF0000"/>
                          </a:solidFill>
                        </a:rPr>
                        <a:t>.</a:t>
                      </a:r>
                      <a:r>
                        <a:rPr lang="ko-KR" altLang="en-US" sz="2400" b="1" dirty="0">
                          <a:solidFill>
                            <a:srgbClr val="FF0000"/>
                          </a:solidFill>
                        </a:rPr>
                        <a:t> 문명 자체에 심각한 타격</a:t>
                      </a:r>
                      <a:r>
                        <a:rPr lang="en-US" altLang="ko-KR" sz="2400" b="1" dirty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ko-KR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08035"/>
                  </a:ext>
                </a:extLst>
              </a:tr>
              <a:tr h="110344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추천 정책</a:t>
                      </a:r>
                      <a:r>
                        <a:rPr lang="en-US" altLang="ko-KR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:</a:t>
                      </a:r>
                      <a:r>
                        <a:rPr lang="ko-KR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2400" b="1" dirty="0">
                          <a:solidFill>
                            <a:srgbClr val="FF0000"/>
                          </a:solidFill>
                        </a:rPr>
                        <a:t>심각성을 고려할 때 완전히 이해할 수 없는 상황이라도 불확실성을 안고서라도 당장 조치 필요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504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223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DFA76EC-C80A-084A-8E36-F1F992645B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05" y="173219"/>
            <a:ext cx="6553200" cy="15367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753A039-F2BE-324B-A63F-E3A9F150AD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866" y="1045981"/>
            <a:ext cx="8241675" cy="56388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7A013EC-6314-B04F-B009-03414EEF64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05" y="173219"/>
            <a:ext cx="24883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15A1C0A-FE75-AA46-B4CF-EBD6A738B4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6937146" y="378818"/>
            <a:ext cx="5353878" cy="6479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D50298-46C3-604B-B8C7-B96F049B8795}"/>
              </a:ext>
            </a:extLst>
          </p:cNvPr>
          <p:cNvSpPr txBox="1"/>
          <p:nvPr/>
        </p:nvSpPr>
        <p:spPr>
          <a:xfrm>
            <a:off x="516065" y="278954"/>
            <a:ext cx="4005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chemeClr val="accent1">
                    <a:lumMod val="50000"/>
                  </a:schemeClr>
                </a:solidFill>
              </a:rPr>
              <a:t>현재 상황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9468201-A4CC-DB4F-AE80-6598C8732726}"/>
              </a:ext>
            </a:extLst>
          </p:cNvPr>
          <p:cNvGrpSpPr/>
          <p:nvPr/>
        </p:nvGrpSpPr>
        <p:grpSpPr>
          <a:xfrm>
            <a:off x="309287" y="2261046"/>
            <a:ext cx="8322227" cy="4318000"/>
            <a:chOff x="160465" y="2261046"/>
            <a:chExt cx="8322227" cy="43180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5AC9A50-01EA-3D47-95CE-4F2C96C58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2126" y="2261046"/>
              <a:ext cx="3430566" cy="431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EA2BEE-0F10-9042-980B-745090890774}"/>
                </a:ext>
              </a:extLst>
            </p:cNvPr>
            <p:cNvSpPr txBox="1"/>
            <p:nvPr/>
          </p:nvSpPr>
          <p:spPr>
            <a:xfrm>
              <a:off x="160465" y="2303825"/>
              <a:ext cx="5900974" cy="3970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ko-KR" altLang="en-US" sz="2800" b="1" dirty="0"/>
                <a:t>          전기요금 인상 반대한다 </a:t>
              </a:r>
              <a:r>
                <a:rPr kumimoji="1" lang="en-US" altLang="ko-KR" sz="2800" b="1" dirty="0">
                  <a:sym typeface="Wingdings" pitchFamily="2" charset="2"/>
                </a:rPr>
                <a:t></a:t>
              </a:r>
              <a:r>
                <a:rPr kumimoji="1" lang="ko-KR" altLang="en-US" sz="2800" b="1" dirty="0">
                  <a:sym typeface="Wingdings" pitchFamily="2" charset="2"/>
                </a:rPr>
                <a:t> </a:t>
              </a:r>
              <a:endParaRPr kumimoji="1" lang="en-US" altLang="ko-KR" sz="2800" b="1" dirty="0"/>
            </a:p>
            <a:p>
              <a:endParaRPr kumimoji="1" lang="en-US" altLang="ko-KR" sz="2800" b="1" dirty="0"/>
            </a:p>
            <a:p>
              <a:r>
                <a:rPr kumimoji="1" lang="ko-KR" altLang="en-US" sz="2800" b="1" dirty="0"/>
                <a:t>          태양광</a:t>
              </a:r>
              <a:r>
                <a:rPr kumimoji="1" lang="en-US" altLang="ko-KR" sz="2800" b="1" dirty="0"/>
                <a:t>,</a:t>
              </a:r>
              <a:r>
                <a:rPr kumimoji="1" lang="ko-KR" altLang="en-US" sz="2800" b="1" dirty="0"/>
                <a:t> 풍력 반대한다 </a:t>
              </a:r>
              <a:r>
                <a:rPr kumimoji="1" lang="en-US" altLang="ko-KR" sz="2800" b="1" dirty="0">
                  <a:sym typeface="Wingdings" pitchFamily="2" charset="2"/>
                </a:rPr>
                <a:t></a:t>
              </a:r>
              <a:r>
                <a:rPr kumimoji="1" lang="ko-KR" altLang="en-US" sz="2800" b="1" dirty="0">
                  <a:sym typeface="Wingdings" pitchFamily="2" charset="2"/>
                </a:rPr>
                <a:t> </a:t>
              </a:r>
              <a:endParaRPr kumimoji="1" lang="en-US" altLang="ko-KR" sz="2800" b="1" dirty="0"/>
            </a:p>
            <a:p>
              <a:endParaRPr kumimoji="1" lang="en-US" altLang="ko-KR" sz="2800" b="1" dirty="0"/>
            </a:p>
            <a:p>
              <a:r>
                <a:rPr kumimoji="1" lang="ko-KR" altLang="en-US" sz="2800" b="1" dirty="0"/>
                <a:t>    우리나라는 상황이 다르다 </a:t>
              </a:r>
              <a:r>
                <a:rPr kumimoji="1" lang="en-US" altLang="ko-KR" sz="2800" b="1" dirty="0">
                  <a:sym typeface="Wingdings" pitchFamily="2" charset="2"/>
                </a:rPr>
                <a:t></a:t>
              </a:r>
              <a:r>
                <a:rPr kumimoji="1" lang="ko-KR" altLang="en-US" sz="2800" b="1" dirty="0">
                  <a:sym typeface="Wingdings" pitchFamily="2" charset="2"/>
                </a:rPr>
                <a:t> </a:t>
              </a:r>
              <a:endParaRPr kumimoji="1" lang="en-US" altLang="ko-KR" sz="2800" b="1" dirty="0"/>
            </a:p>
            <a:p>
              <a:endParaRPr kumimoji="1" lang="en-US" altLang="ko-KR" sz="2800" b="1" dirty="0"/>
            </a:p>
            <a:p>
              <a:r>
                <a:rPr kumimoji="1" lang="ko-KR" altLang="en-US" sz="2800" b="1" dirty="0"/>
                <a:t>          미국</a:t>
              </a:r>
              <a:r>
                <a:rPr kumimoji="1" lang="en-US" altLang="ko-KR" sz="2800" b="1" dirty="0"/>
                <a:t>,</a:t>
              </a:r>
              <a:r>
                <a:rPr kumimoji="1" lang="ko-KR" altLang="en-US" sz="2800" b="1" dirty="0"/>
                <a:t> 중국이 문제다 </a:t>
              </a:r>
              <a:r>
                <a:rPr kumimoji="1" lang="en-US" altLang="ko-KR" sz="2800" b="1" dirty="0">
                  <a:sym typeface="Wingdings" pitchFamily="2" charset="2"/>
                </a:rPr>
                <a:t></a:t>
              </a:r>
              <a:r>
                <a:rPr kumimoji="1" lang="ko-KR" altLang="en-US" sz="2800" b="1" dirty="0">
                  <a:sym typeface="Wingdings" pitchFamily="2" charset="2"/>
                </a:rPr>
                <a:t> </a:t>
              </a:r>
              <a:endParaRPr kumimoji="1" lang="en-US" altLang="ko-KR" sz="2800" b="1" dirty="0"/>
            </a:p>
            <a:p>
              <a:endParaRPr kumimoji="1" lang="en-US" altLang="ko-KR" sz="2800" b="1" dirty="0"/>
            </a:p>
            <a:p>
              <a:r>
                <a:rPr kumimoji="1" lang="ko-KR" altLang="en-US" sz="2800" b="1" dirty="0"/>
                <a:t>           속도 조절 해야 한다 </a:t>
              </a:r>
              <a:r>
                <a:rPr kumimoji="1" lang="en-US" altLang="ko-KR" sz="2800" b="1" dirty="0">
                  <a:sym typeface="Wingdings" pitchFamily="2" charset="2"/>
                </a:rPr>
                <a:t></a:t>
              </a:r>
              <a:r>
                <a:rPr kumimoji="1" lang="ko-KR" altLang="en-US" sz="2800" b="1" dirty="0">
                  <a:sym typeface="Wingdings" pitchFamily="2" charset="2"/>
                </a:rPr>
                <a:t> </a:t>
              </a:r>
              <a:endParaRPr kumimoji="1" lang="ko-KR" alt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91203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스크린샷이(가) 표시된 사진&#10;&#10;자동 생성된 설명">
            <a:extLst>
              <a:ext uri="{FF2B5EF4-FFF2-40B4-BE49-F238E27FC236}">
                <a16:creationId xmlns:a16="http://schemas.microsoft.com/office/drawing/2014/main" id="{31842F9D-8685-564D-B2A6-CC87104EEF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339" y="711163"/>
            <a:ext cx="8732008" cy="5435673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6C0E4F8-2C34-2F40-AA9C-19D9F756C33E}"/>
              </a:ext>
            </a:extLst>
          </p:cNvPr>
          <p:cNvSpPr/>
          <p:nvPr/>
        </p:nvSpPr>
        <p:spPr>
          <a:xfrm>
            <a:off x="-1" y="0"/>
            <a:ext cx="212860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89000">
                <a:schemeClr val="accent5">
                  <a:lumMod val="75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2220D-A669-F64A-9141-C809C6287F87}"/>
              </a:ext>
            </a:extLst>
          </p:cNvPr>
          <p:cNvSpPr txBox="1"/>
          <p:nvPr/>
        </p:nvSpPr>
        <p:spPr>
          <a:xfrm>
            <a:off x="534777" y="1944085"/>
            <a:ext cx="3002902" cy="296982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74625" cmpd="thinThick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latinLnBrk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ko-KR" altLang="en-US" sz="24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현대 금융의 역할에 대한 핵심 전제들도 재평가되는 상황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7F3B5-B38A-354F-8B93-64C6390A1673}"/>
              </a:ext>
            </a:extLst>
          </p:cNvPr>
          <p:cNvSpPr txBox="1"/>
          <p:nvPr/>
        </p:nvSpPr>
        <p:spPr>
          <a:xfrm>
            <a:off x="8423561" y="6337852"/>
            <a:ext cx="30588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매일경제</a:t>
            </a:r>
            <a:r>
              <a:rPr kumimoji="1" lang="en-US" altLang="ko-KR" sz="2000" dirty="0"/>
              <a:t> 2020.1.15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8832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CFCBC-8577-9E4A-898F-3D41CB7ADC6F}"/>
              </a:ext>
            </a:extLst>
          </p:cNvPr>
          <p:cNvSpPr txBox="1"/>
          <p:nvPr/>
        </p:nvSpPr>
        <p:spPr>
          <a:xfrm>
            <a:off x="2947541" y="2967335"/>
            <a:ext cx="6296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400" dirty="0">
                <a:solidFill>
                  <a:schemeClr val="accent1">
                    <a:lumMod val="50000"/>
                  </a:schemeClr>
                </a:solidFill>
              </a:rPr>
              <a:t>2.</a:t>
            </a:r>
            <a:r>
              <a:rPr kumimoji="1" lang="ko-KR" altLang="en-US" sz="5400" dirty="0">
                <a:solidFill>
                  <a:schemeClr val="accent1">
                    <a:lumMod val="50000"/>
                  </a:schemeClr>
                </a:solidFill>
              </a:rPr>
              <a:t> 유럽 그린딜 동향</a:t>
            </a:r>
          </a:p>
        </p:txBody>
      </p:sp>
    </p:spTree>
    <p:extLst>
      <p:ext uri="{BB962C8B-B14F-4D97-AF65-F5344CB8AC3E}">
        <p14:creationId xmlns:p14="http://schemas.microsoft.com/office/powerpoint/2010/main" val="3571623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6DD21B7-29BA-D543-9990-E46A80A8B2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18" y="1123950"/>
            <a:ext cx="6448425" cy="46101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CF3E4C5-7A64-F241-8E87-A5025B1FBF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865" y="2185814"/>
            <a:ext cx="6606181" cy="4110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1864F-4BC2-5B44-A292-A773120B2122}"/>
              </a:ext>
            </a:extLst>
          </p:cNvPr>
          <p:cNvSpPr txBox="1"/>
          <p:nvPr/>
        </p:nvSpPr>
        <p:spPr>
          <a:xfrm>
            <a:off x="800418" y="323982"/>
            <a:ext cx="7415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>
                <a:solidFill>
                  <a:schemeClr val="accent1">
                    <a:lumMod val="50000"/>
                  </a:schemeClr>
                </a:solidFill>
              </a:rPr>
              <a:t>정치 지형 변화</a:t>
            </a:r>
            <a:r>
              <a:rPr lang="en-US" altLang="ko-KR" sz="36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ko-KR" altLang="en-US" sz="3600" b="1" dirty="0">
                <a:solidFill>
                  <a:schemeClr val="accent1">
                    <a:lumMod val="50000"/>
                  </a:schemeClr>
                </a:solidFill>
              </a:rPr>
              <a:t> 살려달라는 아우성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49C5730-20AC-374F-A1AF-D5B401A4A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645" y="2616200"/>
            <a:ext cx="6860395" cy="403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6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타원 18">
            <a:extLst>
              <a:ext uri="{FF2B5EF4-FFF2-40B4-BE49-F238E27FC236}">
                <a16:creationId xmlns:a16="http://schemas.microsoft.com/office/drawing/2014/main" id="{4203462C-2B43-4F05-AD38-408C70B4BF10}"/>
              </a:ext>
            </a:extLst>
          </p:cNvPr>
          <p:cNvSpPr/>
          <p:nvPr/>
        </p:nvSpPr>
        <p:spPr>
          <a:xfrm>
            <a:off x="274320" y="-2418080"/>
            <a:ext cx="11643360" cy="11643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057DB14-CDAD-43C1-A68C-0CD8DE26A8EA}"/>
              </a:ext>
            </a:extLst>
          </p:cNvPr>
          <p:cNvSpPr/>
          <p:nvPr/>
        </p:nvSpPr>
        <p:spPr>
          <a:xfrm>
            <a:off x="3698240" y="995680"/>
            <a:ext cx="4775200" cy="4775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B307EEC-5E67-49AF-B03E-D81ED4745E88}"/>
              </a:ext>
            </a:extLst>
          </p:cNvPr>
          <p:cNvGrpSpPr/>
          <p:nvPr/>
        </p:nvGrpSpPr>
        <p:grpSpPr>
          <a:xfrm>
            <a:off x="4647518" y="2194560"/>
            <a:ext cx="2896964" cy="2661922"/>
            <a:chOff x="4354230" y="1450609"/>
            <a:chExt cx="3381940" cy="341830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7D1BBE02-5FD0-4A5B-95A9-223B02616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96020" l="2010" r="97990">
                          <a14:foregroundMark x1="69849" y1="9453" x2="69849" y2="9453"/>
                          <a14:foregroundMark x1="46734" y1="7463" x2="46734" y2="7463"/>
                          <a14:foregroundMark x1="25628" y1="13930" x2="25628" y2="13930"/>
                          <a14:foregroundMark x1="17588" y1="24378" x2="17588" y2="24378"/>
                          <a14:foregroundMark x1="6533" y1="35323" x2="6533" y2="35323"/>
                          <a14:foregroundMark x1="7538" y1="60697" x2="7538" y2="60697"/>
                          <a14:foregroundMark x1="7538" y1="41294" x2="7538" y2="57214"/>
                          <a14:foregroundMark x1="8543" y1="32836" x2="2513" y2="46766"/>
                          <a14:foregroundMark x1="2513" y1="46766" x2="5025" y2="59204"/>
                          <a14:foregroundMark x1="17085" y1="81592" x2="17085" y2="81592"/>
                          <a14:foregroundMark x1="22613" y1="87065" x2="22613" y2="87065"/>
                          <a14:foregroundMark x1="28141" y1="90050" x2="28141" y2="90050"/>
                          <a14:foregroundMark x1="37186" y1="92040" x2="37186" y2="92040"/>
                          <a14:foregroundMark x1="44724" y1="94030" x2="44724" y2="94030"/>
                          <a14:foregroundMark x1="50251" y1="93532" x2="50251" y2="93532"/>
                          <a14:foregroundMark x1="53266" y1="93532" x2="53266" y2="93532"/>
                          <a14:foregroundMark x1="57789" y1="92040" x2="57789" y2="92040"/>
                          <a14:foregroundMark x1="48744" y1="96517" x2="48744" y2="96517"/>
                          <a14:foregroundMark x1="84422" y1="75124" x2="84422" y2="75124"/>
                          <a14:foregroundMark x1="90452" y1="66169" x2="90452" y2="66169"/>
                          <a14:foregroundMark x1="89447" y1="32836" x2="93970" y2="48259"/>
                          <a14:foregroundMark x1="93970" y1="48259" x2="92965" y2="63184"/>
                          <a14:foregroundMark x1="92965" y1="63184" x2="91960" y2="66169"/>
                          <a14:foregroundMark x1="96482" y1="57711" x2="97990" y2="46766"/>
                          <a14:foregroundMark x1="67337" y1="7960" x2="53266" y2="1990"/>
                          <a14:foregroundMark x1="53266" y1="1990" x2="30653" y2="8458"/>
                          <a14:foregroundMark x1="56784" y1="2985" x2="56784" y2="2985"/>
                          <a14:foregroundMark x1="55276" y1="1990" x2="55276" y2="1990"/>
                          <a14:foregroundMark x1="56784" y1="2488" x2="56784" y2="2488"/>
                          <a14:foregroundMark x1="58291" y1="2488" x2="58291" y2="2488"/>
                          <a14:foregroundMark x1="60804" y1="2985" x2="60804" y2="2985"/>
                          <a14:foregroundMark x1="58291" y1="1990" x2="58291" y2="1990"/>
                          <a14:foregroundMark x1="56784" y1="2488" x2="56784" y2="2488"/>
                          <a14:foregroundMark x1="60302" y1="2488" x2="60302" y2="24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4230" y="1450609"/>
              <a:ext cx="3381940" cy="3418304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6CC82231-5F15-407F-8685-0E6B9598BF9A}"/>
                </a:ext>
              </a:extLst>
            </p:cNvPr>
            <p:cNvSpPr/>
            <p:nvPr/>
          </p:nvSpPr>
          <p:spPr>
            <a:xfrm>
              <a:off x="4409440" y="1534160"/>
              <a:ext cx="3230880" cy="3230880"/>
            </a:xfrm>
            <a:prstGeom prst="ellipse">
              <a:avLst/>
            </a:prstGeom>
            <a:noFill/>
            <a:ln w="254000">
              <a:solidFill>
                <a:srgbClr val="41B8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DB6A2AA-296F-4F59-9B97-C102C48DC91B}"/>
              </a:ext>
            </a:extLst>
          </p:cNvPr>
          <p:cNvSpPr txBox="1"/>
          <p:nvPr/>
        </p:nvSpPr>
        <p:spPr>
          <a:xfrm>
            <a:off x="4826000" y="1330960"/>
            <a:ext cx="258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  <a:latin typeface="+mn-ea"/>
              </a:rPr>
              <a:t>지속 가능한 미래를</a:t>
            </a:r>
            <a:endParaRPr lang="en-US" altLang="ko-KR" b="1" dirty="0">
              <a:solidFill>
                <a:srgbClr val="002060"/>
              </a:solidFill>
              <a:latin typeface="+mn-ea"/>
            </a:endParaRPr>
          </a:p>
          <a:p>
            <a:r>
              <a:rPr lang="ko-KR" altLang="en-US" b="1" dirty="0">
                <a:solidFill>
                  <a:srgbClr val="002060"/>
                </a:solidFill>
                <a:latin typeface="+mn-ea"/>
              </a:rPr>
              <a:t>위한 유럽의 경제 전환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6258F58-654D-4CF8-98F7-FC40462F3F51}"/>
              </a:ext>
            </a:extLst>
          </p:cNvPr>
          <p:cNvSpPr/>
          <p:nvPr/>
        </p:nvSpPr>
        <p:spPr>
          <a:xfrm>
            <a:off x="6248400" y="4927601"/>
            <a:ext cx="3525520" cy="666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어느 누구도 소외되지 않게</a:t>
            </a:r>
            <a:endParaRPr lang="en-US" altLang="ko-KR" dirty="0">
              <a:solidFill>
                <a:schemeClr val="bg1"/>
              </a:solidFill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</a:rPr>
              <a:t>(</a:t>
            </a:r>
            <a:r>
              <a:rPr lang="ko-KR" altLang="en-US" dirty="0">
                <a:solidFill>
                  <a:schemeClr val="bg1"/>
                </a:solidFill>
              </a:rPr>
              <a:t>정의로운 전환</a:t>
            </a:r>
            <a:r>
              <a:rPr lang="en-US" altLang="ko-KR" dirty="0">
                <a:solidFill>
                  <a:schemeClr val="bg1"/>
                </a:solidFill>
              </a:rPr>
              <a:t>)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8E6A5DF-14E8-4A06-AA3A-447E47BC4775}"/>
              </a:ext>
            </a:extLst>
          </p:cNvPr>
          <p:cNvSpPr/>
          <p:nvPr/>
        </p:nvSpPr>
        <p:spPr>
          <a:xfrm>
            <a:off x="2377440" y="4927601"/>
            <a:ext cx="3525520" cy="666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전환을 위한 재정 투자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09A4F33-ACC1-4197-A7CB-E679C2343D51}"/>
              </a:ext>
            </a:extLst>
          </p:cNvPr>
          <p:cNvSpPr/>
          <p:nvPr/>
        </p:nvSpPr>
        <p:spPr>
          <a:xfrm>
            <a:off x="731520" y="3901441"/>
            <a:ext cx="3525520" cy="666650"/>
          </a:xfrm>
          <a:prstGeom prst="roundRect">
            <a:avLst/>
          </a:prstGeom>
          <a:solidFill>
            <a:srgbClr val="3399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에너지와 자원 효율적인</a:t>
            </a:r>
            <a:endParaRPr lang="en-US" altLang="ko-KR" dirty="0"/>
          </a:p>
          <a:p>
            <a:pPr algn="ctr"/>
            <a:r>
              <a:rPr lang="ko-KR" altLang="en-US" dirty="0"/>
              <a:t>건축과 개조 및 보수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C80F08D4-B0D3-4709-85FC-705B03132DD5}"/>
              </a:ext>
            </a:extLst>
          </p:cNvPr>
          <p:cNvSpPr/>
          <p:nvPr/>
        </p:nvSpPr>
        <p:spPr>
          <a:xfrm>
            <a:off x="7924800" y="3901441"/>
            <a:ext cx="3525520" cy="666650"/>
          </a:xfrm>
          <a:prstGeom prst="roundRect">
            <a:avLst/>
          </a:prstGeom>
          <a:solidFill>
            <a:srgbClr val="3399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지속 가능하고 스마트한 이동 수단으로의 전환을 가속화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3569509-68EA-4B21-9393-D99EC8C564CF}"/>
              </a:ext>
            </a:extLst>
          </p:cNvPr>
          <p:cNvSpPr/>
          <p:nvPr/>
        </p:nvSpPr>
        <p:spPr>
          <a:xfrm>
            <a:off x="548640" y="3017521"/>
            <a:ext cx="3525520" cy="666650"/>
          </a:xfrm>
          <a:prstGeom prst="roundRect">
            <a:avLst/>
          </a:prstGeom>
          <a:solidFill>
            <a:srgbClr val="3399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깨끗하고 순환적인</a:t>
            </a:r>
            <a:endParaRPr lang="en-US" altLang="ko-KR" dirty="0"/>
          </a:p>
          <a:p>
            <a:pPr algn="ctr"/>
            <a:r>
              <a:rPr lang="ko-KR" altLang="en-US" dirty="0"/>
              <a:t>경제를 위한 산업 구축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8E427797-8277-41C4-B8A0-97F2226FAF0A}"/>
              </a:ext>
            </a:extLst>
          </p:cNvPr>
          <p:cNvSpPr/>
          <p:nvPr/>
        </p:nvSpPr>
        <p:spPr>
          <a:xfrm>
            <a:off x="8148320" y="3017521"/>
            <a:ext cx="3525520" cy="666650"/>
          </a:xfrm>
          <a:prstGeom prst="roundRect">
            <a:avLst/>
          </a:prstGeom>
          <a:solidFill>
            <a:srgbClr val="3399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농장에서 식탁까지 </a:t>
            </a:r>
            <a:r>
              <a:rPr lang="en-US" altLang="ko-KR" dirty="0"/>
              <a:t>: </a:t>
            </a:r>
            <a:r>
              <a:rPr lang="ko-KR" altLang="en-US" dirty="0"/>
              <a:t>공정하고</a:t>
            </a:r>
            <a:r>
              <a:rPr lang="en-US" altLang="ko-KR" dirty="0"/>
              <a:t>, </a:t>
            </a:r>
            <a:r>
              <a:rPr lang="ko-KR" altLang="en-US" dirty="0"/>
              <a:t>건강하며</a:t>
            </a:r>
            <a:r>
              <a:rPr lang="en-US" altLang="ko-KR" dirty="0"/>
              <a:t> </a:t>
            </a:r>
            <a:r>
              <a:rPr lang="ko-KR" altLang="en-US" dirty="0"/>
              <a:t>친환경적인 식품 체계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20F2384-0C7A-496E-99F6-9CD4666077A8}"/>
              </a:ext>
            </a:extLst>
          </p:cNvPr>
          <p:cNvSpPr/>
          <p:nvPr/>
        </p:nvSpPr>
        <p:spPr>
          <a:xfrm>
            <a:off x="558800" y="2164081"/>
            <a:ext cx="3525520" cy="666650"/>
          </a:xfrm>
          <a:prstGeom prst="roundRect">
            <a:avLst/>
          </a:prstGeom>
          <a:solidFill>
            <a:srgbClr val="3399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깨끗한 에너지를 저렴한 가격에 안정적으로 공급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C42B123C-F23C-44F7-BED0-562A33EBE0F1}"/>
              </a:ext>
            </a:extLst>
          </p:cNvPr>
          <p:cNvSpPr/>
          <p:nvPr/>
        </p:nvSpPr>
        <p:spPr>
          <a:xfrm>
            <a:off x="8158480" y="2164081"/>
            <a:ext cx="3525520" cy="666650"/>
          </a:xfrm>
          <a:prstGeom prst="roundRect">
            <a:avLst/>
          </a:prstGeom>
          <a:solidFill>
            <a:srgbClr val="3399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생태계와 생물 다양성의</a:t>
            </a:r>
            <a:endParaRPr lang="en-US" altLang="ko-KR" dirty="0"/>
          </a:p>
          <a:p>
            <a:pPr algn="ctr"/>
            <a:r>
              <a:rPr lang="ko-KR" altLang="en-US" dirty="0"/>
              <a:t>보존 및 복원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D4226D48-7334-4C87-B000-C86CEF4E20DA}"/>
              </a:ext>
            </a:extLst>
          </p:cNvPr>
          <p:cNvSpPr/>
          <p:nvPr/>
        </p:nvSpPr>
        <p:spPr>
          <a:xfrm>
            <a:off x="863600" y="1310641"/>
            <a:ext cx="3525520" cy="666650"/>
          </a:xfrm>
          <a:prstGeom prst="roundRect">
            <a:avLst/>
          </a:prstGeom>
          <a:solidFill>
            <a:srgbClr val="3399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유럽의 </a:t>
            </a:r>
            <a:r>
              <a:rPr lang="en-US" altLang="ko-KR" dirty="0"/>
              <a:t>2030</a:t>
            </a:r>
            <a:r>
              <a:rPr lang="ko-KR" altLang="en-US" dirty="0"/>
              <a:t>년과 </a:t>
            </a:r>
            <a:r>
              <a:rPr lang="en-US" altLang="ko-KR" dirty="0"/>
              <a:t>2050</a:t>
            </a:r>
            <a:r>
              <a:rPr lang="ko-KR" altLang="en-US" dirty="0"/>
              <a:t>년</a:t>
            </a:r>
            <a:endParaRPr lang="en-US" altLang="ko-KR" dirty="0"/>
          </a:p>
          <a:p>
            <a:pPr algn="ctr"/>
            <a:r>
              <a:rPr lang="ko-KR" altLang="en-US" dirty="0"/>
              <a:t>온실가스 감축목표 상향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FA06DDF9-2075-4259-9ADE-6BA18524BB4B}"/>
              </a:ext>
            </a:extLst>
          </p:cNvPr>
          <p:cNvSpPr/>
          <p:nvPr/>
        </p:nvSpPr>
        <p:spPr>
          <a:xfrm>
            <a:off x="7853680" y="1310641"/>
            <a:ext cx="3525520" cy="666650"/>
          </a:xfrm>
          <a:prstGeom prst="roundRect">
            <a:avLst/>
          </a:prstGeom>
          <a:solidFill>
            <a:srgbClr val="3399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독성물질 없는 환경을 위해</a:t>
            </a:r>
            <a:endParaRPr lang="en-US" altLang="ko-KR" dirty="0"/>
          </a:p>
          <a:p>
            <a:pPr algn="ctr"/>
            <a:r>
              <a:rPr lang="ko-KR" altLang="en-US" dirty="0"/>
              <a:t>오염 제로 목표 수립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8C3B278F-3568-4795-8160-196DDB662088}"/>
              </a:ext>
            </a:extLst>
          </p:cNvPr>
          <p:cNvSpPr/>
          <p:nvPr/>
        </p:nvSpPr>
        <p:spPr>
          <a:xfrm>
            <a:off x="7945120" y="233681"/>
            <a:ext cx="2702560" cy="666650"/>
          </a:xfrm>
          <a:prstGeom prst="roundRect">
            <a:avLst/>
          </a:prstGeom>
          <a:noFill/>
          <a:ln w="28575">
            <a:solidFill>
              <a:srgbClr val="41B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rgbClr val="339966"/>
                </a:solidFill>
              </a:rPr>
              <a:t>연구에 집중하며</a:t>
            </a:r>
            <a:r>
              <a:rPr lang="en-US" altLang="ko-KR" dirty="0">
                <a:solidFill>
                  <a:srgbClr val="339966"/>
                </a:solidFill>
              </a:rPr>
              <a:t>,</a:t>
            </a:r>
          </a:p>
          <a:p>
            <a:pPr algn="ctr"/>
            <a:r>
              <a:rPr lang="ko-KR" altLang="en-US" dirty="0">
                <a:solidFill>
                  <a:srgbClr val="339966"/>
                </a:solidFill>
              </a:rPr>
              <a:t>혁신을 추구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DFCAEF-4F48-4264-AE9F-CB25CA7F236B}"/>
              </a:ext>
            </a:extLst>
          </p:cNvPr>
          <p:cNvSpPr txBox="1"/>
          <p:nvPr/>
        </p:nvSpPr>
        <p:spPr>
          <a:xfrm>
            <a:off x="1463040" y="6004560"/>
            <a:ext cx="2513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글로벌 리더 유럽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CD74DA-6BB1-4CC2-A563-F86364453365}"/>
              </a:ext>
            </a:extLst>
          </p:cNvPr>
          <p:cNvSpPr txBox="1"/>
          <p:nvPr/>
        </p:nvSpPr>
        <p:spPr>
          <a:xfrm>
            <a:off x="9174480" y="6004560"/>
            <a:ext cx="199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유럽 기후 협정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9D99E5BE-7F62-4C15-B969-5A385A1FA1EA}"/>
              </a:ext>
            </a:extLst>
          </p:cNvPr>
          <p:cNvCxnSpPr>
            <a:cxnSpLocks/>
          </p:cNvCxnSpPr>
          <p:nvPr/>
        </p:nvCxnSpPr>
        <p:spPr>
          <a:xfrm>
            <a:off x="4850718" y="1422400"/>
            <a:ext cx="0" cy="463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00247601-06F7-4CD6-9222-A72495DCD428}"/>
              </a:ext>
            </a:extLst>
          </p:cNvPr>
          <p:cNvCxnSpPr>
            <a:cxnSpLocks/>
          </p:cNvCxnSpPr>
          <p:nvPr/>
        </p:nvCxnSpPr>
        <p:spPr>
          <a:xfrm>
            <a:off x="1467438" y="6035040"/>
            <a:ext cx="0" cy="3313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5AFFFF86-328C-4A99-83E5-CFD886B0B3D8}"/>
              </a:ext>
            </a:extLst>
          </p:cNvPr>
          <p:cNvCxnSpPr>
            <a:cxnSpLocks/>
          </p:cNvCxnSpPr>
          <p:nvPr/>
        </p:nvCxnSpPr>
        <p:spPr>
          <a:xfrm>
            <a:off x="9209358" y="6014720"/>
            <a:ext cx="0" cy="3313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0451997-4AEA-2E4B-8D91-B778D42D24EF}"/>
              </a:ext>
            </a:extLst>
          </p:cNvPr>
          <p:cNvSpPr txBox="1"/>
          <p:nvPr/>
        </p:nvSpPr>
        <p:spPr>
          <a:xfrm>
            <a:off x="558800" y="269241"/>
            <a:ext cx="390203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3600" b="1" dirty="0">
                <a:solidFill>
                  <a:schemeClr val="accent1">
                    <a:lumMod val="50000"/>
                  </a:schemeClr>
                </a:solidFill>
              </a:rPr>
              <a:t>유럽 그린 딜 발표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254B96-1FB1-3746-8250-8054F617D44E}"/>
              </a:ext>
            </a:extLst>
          </p:cNvPr>
          <p:cNvSpPr txBox="1"/>
          <p:nvPr/>
        </p:nvSpPr>
        <p:spPr>
          <a:xfrm>
            <a:off x="8742466" y="6403850"/>
            <a:ext cx="34495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European Commission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99825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13BE9B8-DAB3-D34A-9B60-49FA12EF8C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062" y="818588"/>
            <a:ext cx="10057875" cy="5660916"/>
          </a:xfrm>
          <a:prstGeom prst="rect">
            <a:avLst/>
          </a:prstGeom>
        </p:spPr>
      </p:pic>
      <p:sp>
        <p:nvSpPr>
          <p:cNvPr id="3" name="Google Shape;144;p21">
            <a:extLst>
              <a:ext uri="{FF2B5EF4-FFF2-40B4-BE49-F238E27FC236}">
                <a16:creationId xmlns:a16="http://schemas.microsoft.com/office/drawing/2014/main" id="{FF90E90E-BE5E-8A4C-BFBC-BF41D3E6AF13}"/>
              </a:ext>
            </a:extLst>
          </p:cNvPr>
          <p:cNvSpPr txBox="1"/>
          <p:nvPr/>
        </p:nvSpPr>
        <p:spPr>
          <a:xfrm>
            <a:off x="1067062" y="388311"/>
            <a:ext cx="7890671" cy="860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유럽 </a:t>
            </a:r>
            <a:r>
              <a:rPr lang="ko-KR" altLang="en-US" sz="3600" b="1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그린딜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목표 </a:t>
            </a:r>
            <a:r>
              <a:rPr lang="en-US" altLang="ko-KR" sz="28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28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강화될 예정</a:t>
            </a:r>
            <a:r>
              <a:rPr lang="en-US" altLang="ko-KR" sz="28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sz="3600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8275DE-D639-694A-AC66-7BCB318393B8}"/>
              </a:ext>
            </a:extLst>
          </p:cNvPr>
          <p:cNvSpPr txBox="1"/>
          <p:nvPr/>
        </p:nvSpPr>
        <p:spPr>
          <a:xfrm>
            <a:off x="8742466" y="6403850"/>
            <a:ext cx="34495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European Commission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1641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EC0BFAA-F403-C442-BE98-CC9C8376F08C}"/>
              </a:ext>
            </a:extLst>
          </p:cNvPr>
          <p:cNvSpPr/>
          <p:nvPr/>
        </p:nvSpPr>
        <p:spPr>
          <a:xfrm>
            <a:off x="1424152" y="1368260"/>
            <a:ext cx="8713076" cy="2594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7,500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 유로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금융시장에서 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조달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(1,072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조원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)</a:t>
            </a:r>
            <a:endParaRPr lang="ko-KR" altLang="ko-KR" sz="2800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5,000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억유로는 지원금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2,500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억유로는 대출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녹색 프로그램 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예산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약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1,000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 유로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(143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조원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)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endParaRPr lang="ko-KR" altLang="ko-KR" sz="2800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1B88A-1C4C-7744-B0C2-25B8B992A9FA}"/>
              </a:ext>
            </a:extLst>
          </p:cNvPr>
          <p:cNvSpPr txBox="1"/>
          <p:nvPr/>
        </p:nvSpPr>
        <p:spPr>
          <a:xfrm>
            <a:off x="763752" y="370936"/>
            <a:ext cx="6434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600" b="1" dirty="0">
                <a:solidFill>
                  <a:srgbClr val="002060"/>
                </a:solidFill>
              </a:rPr>
              <a:t>유럽 그린 딜</a:t>
            </a:r>
            <a:r>
              <a:rPr kumimoji="1" lang="en-US" altLang="ko-KR" sz="3600" b="1" dirty="0">
                <a:solidFill>
                  <a:srgbClr val="002060"/>
                </a:solidFill>
              </a:rPr>
              <a:t> – EU</a:t>
            </a:r>
            <a:r>
              <a:rPr kumimoji="1" lang="ko-KR" altLang="en-US" sz="3600" b="1" dirty="0">
                <a:solidFill>
                  <a:srgbClr val="002060"/>
                </a:solidFill>
              </a:rPr>
              <a:t>집행위 초안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156D793-F02F-9D41-A4DD-65BDF08CA81E}"/>
              </a:ext>
            </a:extLst>
          </p:cNvPr>
          <p:cNvSpPr/>
          <p:nvPr/>
        </p:nvSpPr>
        <p:spPr>
          <a:xfrm>
            <a:off x="1424152" y="4313618"/>
            <a:ext cx="7891298" cy="1948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1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조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1,000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 유로 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유럽연합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예산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(2021-2027)</a:t>
            </a:r>
          </a:p>
          <a:p>
            <a:pPr lvl="0" algn="just">
              <a:lnSpc>
                <a:spcPct val="150000"/>
              </a:lnSpc>
            </a:pP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청정 수송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에너지 절약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(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건물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)</a:t>
            </a:r>
            <a:endParaRPr lang="ko-KR" altLang="ko-KR" sz="2800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재생에너지 생산 증대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451FF-B9B3-E142-A70C-11049619D25E}"/>
              </a:ext>
            </a:extLst>
          </p:cNvPr>
          <p:cNvSpPr txBox="1"/>
          <p:nvPr/>
        </p:nvSpPr>
        <p:spPr>
          <a:xfrm>
            <a:off x="8742466" y="6403850"/>
            <a:ext cx="29040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Bloomberg Green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55367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D45E07F-FE9D-7042-A742-D8F107A6E82A}"/>
              </a:ext>
            </a:extLst>
          </p:cNvPr>
          <p:cNvSpPr/>
          <p:nvPr/>
        </p:nvSpPr>
        <p:spPr>
          <a:xfrm>
            <a:off x="1071723" y="2094862"/>
            <a:ext cx="100485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2030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년 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감축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목표 달성 위해 매년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4,700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유로 투자 필요</a:t>
            </a:r>
          </a:p>
          <a:p>
            <a:pPr algn="just"/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altLang="ko-KR" sz="2800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  <a:p>
            <a:pPr algn="just"/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전환 과정에서 피해는 보는 지역에 더 많은 지원</a:t>
            </a:r>
          </a:p>
          <a:p>
            <a:pPr algn="just"/>
            <a:endParaRPr lang="en-US" altLang="ko-KR" sz="2800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  <a:p>
            <a:pPr algn="just"/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정의로운 전환 지원 펀드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400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 유로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로 확충 </a:t>
            </a:r>
            <a:r>
              <a:rPr lang="ko-KR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재교육 등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지원</a:t>
            </a:r>
            <a:endParaRPr lang="en-US" altLang="ko-KR" sz="2800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  <a:p>
            <a:pPr algn="just"/>
            <a:endParaRPr lang="en-US" altLang="ko-KR" sz="2800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  <a:p>
            <a:pPr algn="just"/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농업지원기금은 </a:t>
            </a:r>
            <a:r>
              <a:rPr lang="en-US" altLang="ko-KR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150</a:t>
            </a:r>
            <a:r>
              <a:rPr lang="ko-KR" altLang="en-US" sz="2800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 유로</a:t>
            </a:r>
            <a:endParaRPr lang="ko-KR" altLang="ko-KR" sz="2800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6C03C-19BB-1B42-BE04-9FAEFF795AAB}"/>
              </a:ext>
            </a:extLst>
          </p:cNvPr>
          <p:cNvSpPr txBox="1"/>
          <p:nvPr/>
        </p:nvSpPr>
        <p:spPr>
          <a:xfrm>
            <a:off x="1071723" y="587549"/>
            <a:ext cx="7157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600" b="1" dirty="0">
                <a:solidFill>
                  <a:srgbClr val="002060"/>
                </a:solidFill>
              </a:rPr>
              <a:t>투자 필요 금액 및 기타 지원 예산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88623-C416-814D-A8E9-260ED662071A}"/>
              </a:ext>
            </a:extLst>
          </p:cNvPr>
          <p:cNvSpPr txBox="1"/>
          <p:nvPr/>
        </p:nvSpPr>
        <p:spPr>
          <a:xfrm>
            <a:off x="8742466" y="6403850"/>
            <a:ext cx="29040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Bloomberg Green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9077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CFCBC-8577-9E4A-898F-3D41CB7ADC6F}"/>
              </a:ext>
            </a:extLst>
          </p:cNvPr>
          <p:cNvSpPr txBox="1"/>
          <p:nvPr/>
        </p:nvSpPr>
        <p:spPr>
          <a:xfrm>
            <a:off x="1562547" y="2967335"/>
            <a:ext cx="9066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5400" dirty="0">
                <a:solidFill>
                  <a:srgbClr val="002060"/>
                </a:solidFill>
              </a:rPr>
              <a:t>1.</a:t>
            </a:r>
            <a:r>
              <a:rPr kumimoji="1" lang="ko-KR" altLang="en-US" sz="5400" dirty="0">
                <a:solidFill>
                  <a:srgbClr val="002060"/>
                </a:solidFill>
              </a:rPr>
              <a:t> 기후 위기의 메인스트림화</a:t>
            </a:r>
            <a:endParaRPr kumimoji="1" lang="ko-KR" alt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53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E19B094-9487-FC4B-BFA6-DD32E8F0F8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319" y="855547"/>
            <a:ext cx="5603794" cy="6002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B7ADBD-2764-A245-9B9A-FABF7DA32DC6}"/>
              </a:ext>
            </a:extLst>
          </p:cNvPr>
          <p:cNvSpPr txBox="1"/>
          <p:nvPr/>
        </p:nvSpPr>
        <p:spPr>
          <a:xfrm>
            <a:off x="8002578" y="279146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400" dirty="0"/>
              <a:t>전력</a:t>
            </a:r>
            <a:endParaRPr kumimoji="1" lang="en-US" altLang="ko-KR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6DD7D9-304F-5F46-9419-67208819B138}"/>
              </a:ext>
            </a:extLst>
          </p:cNvPr>
          <p:cNvSpPr txBox="1"/>
          <p:nvPr/>
        </p:nvSpPr>
        <p:spPr>
          <a:xfrm>
            <a:off x="8002578" y="3185522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400" b="1" dirty="0">
                <a:solidFill>
                  <a:srgbClr val="FF0000"/>
                </a:solidFill>
              </a:rPr>
              <a:t>수송 </a:t>
            </a:r>
            <a:r>
              <a:rPr kumimoji="1" lang="en-US" altLang="ko-KR" sz="2400" b="1" dirty="0">
                <a:solidFill>
                  <a:srgbClr val="FF0000"/>
                </a:solidFill>
              </a:rPr>
              <a:t>(</a:t>
            </a:r>
            <a:r>
              <a:rPr kumimoji="1" lang="ko-KR" altLang="en-US" sz="2400" b="1" dirty="0">
                <a:solidFill>
                  <a:srgbClr val="FF0000"/>
                </a:solidFill>
              </a:rPr>
              <a:t>자동차</a:t>
            </a:r>
            <a:r>
              <a:rPr kumimoji="1" lang="en-US" altLang="ko-KR" sz="2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671DFF-DC2E-7845-9C0D-DB6FBA905F16}"/>
              </a:ext>
            </a:extLst>
          </p:cNvPr>
          <p:cNvSpPr txBox="1"/>
          <p:nvPr/>
        </p:nvSpPr>
        <p:spPr>
          <a:xfrm>
            <a:off x="7988508" y="356602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400" dirty="0"/>
              <a:t>산업</a:t>
            </a:r>
            <a:endParaRPr kumimoji="1" lang="en-US" altLang="ko-K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1B51C-0696-C143-8AD9-C9435DFCB2B7}"/>
              </a:ext>
            </a:extLst>
          </p:cNvPr>
          <p:cNvSpPr txBox="1"/>
          <p:nvPr/>
        </p:nvSpPr>
        <p:spPr>
          <a:xfrm>
            <a:off x="6189782" y="3744259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주택</a:t>
            </a:r>
            <a:r>
              <a:rPr kumimoji="1" lang="en-US" altLang="ko-KR" dirty="0"/>
              <a:t>/</a:t>
            </a:r>
            <a:r>
              <a:rPr kumimoji="1" lang="ko-KR" altLang="en-US" dirty="0"/>
              <a:t>상업시설</a:t>
            </a:r>
            <a:endParaRPr kumimoji="1" lang="en-US" altLang="ko-KR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33EA6-F690-B64E-AE2A-038866029A70}"/>
              </a:ext>
            </a:extLst>
          </p:cNvPr>
          <p:cNvSpPr txBox="1"/>
          <p:nvPr/>
        </p:nvSpPr>
        <p:spPr>
          <a:xfrm>
            <a:off x="5492155" y="401341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농업</a:t>
            </a:r>
            <a:endParaRPr kumimoji="1" lang="en-US" altLang="ko-KR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83215-B9AD-EB42-B475-96C6A43A6BED}"/>
              </a:ext>
            </a:extLst>
          </p:cNvPr>
          <p:cNvSpPr txBox="1"/>
          <p:nvPr/>
        </p:nvSpPr>
        <p:spPr>
          <a:xfrm>
            <a:off x="6342925" y="448495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국제항공</a:t>
            </a:r>
            <a:endParaRPr kumimoji="1" lang="en-US" altLang="ko-KR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4F180-B1D1-9440-831E-A5CE1AC8C00E}"/>
              </a:ext>
            </a:extLst>
          </p:cNvPr>
          <p:cNvSpPr txBox="1"/>
          <p:nvPr/>
        </p:nvSpPr>
        <p:spPr>
          <a:xfrm>
            <a:off x="464026" y="259974"/>
            <a:ext cx="1005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rgbClr val="002060"/>
                </a:solidFill>
              </a:rPr>
              <a:t>유럽 부문별 온실가스 현황</a:t>
            </a:r>
            <a:r>
              <a:rPr lang="en-US" altLang="ko-KR" sz="3200" b="1" dirty="0">
                <a:solidFill>
                  <a:srgbClr val="002060"/>
                </a:solidFill>
              </a:rPr>
              <a:t>:</a:t>
            </a:r>
            <a:r>
              <a:rPr lang="ko-KR" altLang="en-US" sz="3200" b="1" dirty="0">
                <a:solidFill>
                  <a:srgbClr val="002060"/>
                </a:solidFill>
              </a:rPr>
              <a:t> 자동차가 큰 골칫거리 </a:t>
            </a:r>
          </a:p>
        </p:txBody>
      </p:sp>
    </p:spTree>
    <p:extLst>
      <p:ext uri="{BB962C8B-B14F-4D97-AF65-F5344CB8AC3E}">
        <p14:creationId xmlns:p14="http://schemas.microsoft.com/office/powerpoint/2010/main" val="2135369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BBECD9-E8CB-8145-9799-017B08924C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65" y="952500"/>
            <a:ext cx="10459261" cy="4953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78C6DD0-775C-2741-9B62-F6B1DD7F494A}"/>
              </a:ext>
            </a:extLst>
          </p:cNvPr>
          <p:cNvSpPr/>
          <p:nvPr/>
        </p:nvSpPr>
        <p:spPr>
          <a:xfrm>
            <a:off x="9364133" y="2675467"/>
            <a:ext cx="2353734" cy="3640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2957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98066F1-3BED-BE41-BB8B-1B06205E84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2837" y="1694216"/>
            <a:ext cx="4441180" cy="262662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3F361D0-D4C6-A740-A55E-B89E54E0BAF3}"/>
              </a:ext>
            </a:extLst>
          </p:cNvPr>
          <p:cNvSpPr/>
          <p:nvPr/>
        </p:nvSpPr>
        <p:spPr>
          <a:xfrm>
            <a:off x="705425" y="4516830"/>
            <a:ext cx="53160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rgbClr val="000000"/>
                </a:solidFill>
                <a:latin typeface="Roboto"/>
              </a:rPr>
              <a:t>최신 내연기관차에도 </a:t>
            </a:r>
            <a:r>
              <a:rPr lang="en-US" altLang="ko-KR" sz="2400" dirty="0">
                <a:solidFill>
                  <a:srgbClr val="000000"/>
                </a:solidFill>
                <a:latin typeface="Roboto"/>
              </a:rPr>
              <a:t>3,000</a:t>
            </a:r>
            <a:r>
              <a:rPr lang="ko-KR" altLang="en-US" sz="2400" dirty="0">
                <a:solidFill>
                  <a:srgbClr val="000000"/>
                </a:solidFill>
                <a:latin typeface="Roboto"/>
              </a:rPr>
              <a:t>유로 지원 </a:t>
            </a:r>
            <a:endParaRPr lang="en-US" altLang="ko-KR" sz="2400" dirty="0">
              <a:solidFill>
                <a:srgbClr val="000000"/>
              </a:solidFill>
              <a:latin typeface="Roboto"/>
            </a:endParaRPr>
          </a:p>
          <a:p>
            <a:pPr algn="ctr"/>
            <a:r>
              <a:rPr lang="ko-KR" altLang="en-US" sz="2400" dirty="0">
                <a:solidFill>
                  <a:srgbClr val="000000"/>
                </a:solidFill>
                <a:latin typeface="Roboto"/>
              </a:rPr>
              <a:t>전기차 </a:t>
            </a:r>
            <a:r>
              <a:rPr lang="en-US" altLang="ko-KR" sz="2400" dirty="0">
                <a:solidFill>
                  <a:srgbClr val="000000"/>
                </a:solidFill>
                <a:latin typeface="Roboto"/>
              </a:rPr>
              <a:t>4,000</a:t>
            </a:r>
            <a:r>
              <a:rPr lang="ko-KR" altLang="en-US" sz="2400" dirty="0">
                <a:solidFill>
                  <a:srgbClr val="000000"/>
                </a:solidFill>
                <a:latin typeface="Roboto"/>
              </a:rPr>
              <a:t>유로 보조금 지원 주장 </a:t>
            </a:r>
            <a:endParaRPr lang="en-US" altLang="ko-KR" sz="2400" dirty="0">
              <a:solidFill>
                <a:srgbClr val="000000"/>
              </a:solidFill>
              <a:latin typeface="Roboto"/>
            </a:endParaRPr>
          </a:p>
          <a:p>
            <a:pPr algn="ctr"/>
            <a:endParaRPr lang="en-US" altLang="ko-KR" sz="2400" dirty="0">
              <a:solidFill>
                <a:srgbClr val="000000"/>
              </a:solidFill>
              <a:latin typeface="Roboto"/>
            </a:endParaRPr>
          </a:p>
          <a:p>
            <a:pPr algn="ctr"/>
            <a:r>
              <a:rPr lang="ko-KR" altLang="en-US" sz="2400" dirty="0">
                <a:solidFill>
                  <a:srgbClr val="000000"/>
                </a:solidFill>
                <a:latin typeface="Roboto"/>
              </a:rPr>
              <a:t>  </a:t>
            </a:r>
            <a:r>
              <a:rPr lang="en-US" altLang="ko-KR" sz="2400" dirty="0">
                <a:solidFill>
                  <a:srgbClr val="000000"/>
                </a:solidFill>
                <a:latin typeface="Roboto"/>
              </a:rPr>
              <a:t>Markus Soeder,</a:t>
            </a:r>
            <a:r>
              <a:rPr lang="ko-KR" altLang="en-US" sz="2400" dirty="0">
                <a:solidFill>
                  <a:srgbClr val="000000"/>
                </a:solidFill>
                <a:latin typeface="Roboto"/>
              </a:rPr>
              <a:t> 바이에른 주지사</a:t>
            </a:r>
            <a:endParaRPr lang="en-US" altLang="ko-KR" sz="2400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AB0C87D-1F04-A248-BF99-C02BD78C1E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1461" y="1694216"/>
            <a:ext cx="4441182" cy="262662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46D3328B-2F81-9046-943C-AF50849BC920}"/>
              </a:ext>
            </a:extLst>
          </p:cNvPr>
          <p:cNvSpPr/>
          <p:nvPr/>
        </p:nvSpPr>
        <p:spPr>
          <a:xfrm>
            <a:off x="6497621" y="4516830"/>
            <a:ext cx="51688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solidFill>
                  <a:srgbClr val="000000"/>
                </a:solidFill>
                <a:latin typeface="Roboto"/>
              </a:rPr>
              <a:t>“</a:t>
            </a:r>
            <a:r>
              <a:rPr lang="ko-KR" altLang="en-US" sz="2400" dirty="0">
                <a:solidFill>
                  <a:srgbClr val="000000"/>
                </a:solidFill>
                <a:latin typeface="Roboto"/>
              </a:rPr>
              <a:t>가격을 낮추기 위한 보조금을 지급한다면 전기차가 되어야 한다</a:t>
            </a:r>
            <a:r>
              <a:rPr lang="en-US" altLang="ko-KR" sz="2400" dirty="0">
                <a:solidFill>
                  <a:srgbClr val="000000"/>
                </a:solidFill>
                <a:latin typeface="Roboto"/>
              </a:rPr>
              <a:t>.”</a:t>
            </a:r>
          </a:p>
          <a:p>
            <a:pPr algn="ctr"/>
            <a:endParaRPr lang="en-US" altLang="ko-KR" sz="2400" dirty="0">
              <a:solidFill>
                <a:srgbClr val="000000"/>
              </a:solidFill>
              <a:latin typeface="Roboto"/>
            </a:endParaRPr>
          </a:p>
          <a:p>
            <a:pPr algn="ctr"/>
            <a:r>
              <a:rPr lang="en-US" altLang="ko-KR" sz="2400" dirty="0">
                <a:solidFill>
                  <a:srgbClr val="000000"/>
                </a:solidFill>
                <a:latin typeface="Roboto"/>
              </a:rPr>
              <a:t>Norbert Walter-</a:t>
            </a:r>
            <a:r>
              <a:rPr lang="en-US" altLang="ko-KR" sz="2400" dirty="0" err="1">
                <a:solidFill>
                  <a:srgbClr val="000000"/>
                </a:solidFill>
                <a:latin typeface="Roboto"/>
              </a:rPr>
              <a:t>Borjans</a:t>
            </a:r>
            <a:r>
              <a:rPr lang="en-US" altLang="ko-KR" sz="2400" dirty="0">
                <a:solidFill>
                  <a:srgbClr val="000000"/>
                </a:solidFill>
                <a:latin typeface="Roboto"/>
              </a:rPr>
              <a:t>,</a:t>
            </a:r>
            <a:r>
              <a:rPr lang="ko-KR" alt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altLang="ko-KR" sz="2400" dirty="0">
                <a:solidFill>
                  <a:srgbClr val="000000"/>
                </a:solidFill>
                <a:latin typeface="Roboto"/>
              </a:rPr>
              <a:t>SPD </a:t>
            </a:r>
            <a:r>
              <a:rPr lang="ko-KR" altLang="en-US" sz="2400" dirty="0">
                <a:solidFill>
                  <a:srgbClr val="000000"/>
                </a:solidFill>
                <a:latin typeface="Roboto"/>
              </a:rPr>
              <a:t>당대표</a:t>
            </a:r>
            <a:endParaRPr lang="en-US" altLang="ko-KR" sz="24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3B68F-90CA-8F49-B091-15DD3933CB2A}"/>
              </a:ext>
            </a:extLst>
          </p:cNvPr>
          <p:cNvSpPr txBox="1"/>
          <p:nvPr/>
        </p:nvSpPr>
        <p:spPr>
          <a:xfrm>
            <a:off x="924869" y="479122"/>
            <a:ext cx="8581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200" b="1" dirty="0">
                <a:solidFill>
                  <a:srgbClr val="002060"/>
                </a:solidFill>
              </a:rPr>
              <a:t>독일 내연기관차 구매 지원 놓고 정치권 충돌</a:t>
            </a:r>
          </a:p>
        </p:txBody>
      </p:sp>
    </p:spTree>
    <p:extLst>
      <p:ext uri="{BB962C8B-B14F-4D97-AF65-F5344CB8AC3E}">
        <p14:creationId xmlns:p14="http://schemas.microsoft.com/office/powerpoint/2010/main" val="542892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8A06964-146F-C647-976B-E08195FEE4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24" y="1393060"/>
            <a:ext cx="6008262" cy="5160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F7C2CD-CDC3-F84B-91C3-352BB51433EC}"/>
              </a:ext>
            </a:extLst>
          </p:cNvPr>
          <p:cNvSpPr txBox="1"/>
          <p:nvPr/>
        </p:nvSpPr>
        <p:spPr>
          <a:xfrm>
            <a:off x="851624" y="617785"/>
            <a:ext cx="1048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3200" b="1" dirty="0">
                <a:solidFill>
                  <a:srgbClr val="002060"/>
                </a:solidFill>
              </a:rPr>
              <a:t>청년들 자동차 기업 지원 적극 반대</a:t>
            </a:r>
            <a:r>
              <a:rPr kumimoji="1" lang="en-US" altLang="ko-KR" sz="3200" b="1" dirty="0">
                <a:solidFill>
                  <a:srgbClr val="002060"/>
                </a:solidFill>
              </a:rPr>
              <a:t>,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 </a:t>
            </a:r>
            <a:r>
              <a:rPr kumimoji="1" lang="en-US" altLang="ko-KR" sz="3200" b="1" dirty="0">
                <a:solidFill>
                  <a:srgbClr val="002060"/>
                </a:solidFill>
              </a:rPr>
              <a:t>60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여 지역에서 시위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01806-CF11-7947-862B-7B2983AA13C9}"/>
              </a:ext>
            </a:extLst>
          </p:cNvPr>
          <p:cNvSpPr txBox="1"/>
          <p:nvPr/>
        </p:nvSpPr>
        <p:spPr>
          <a:xfrm>
            <a:off x="6550233" y="2721625"/>
            <a:ext cx="5641767" cy="274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FF0000"/>
                </a:solidFill>
              </a:rPr>
              <a:t>기후 위기에 대해 </a:t>
            </a:r>
            <a:endParaRPr lang="en-US" altLang="ko-KR" sz="4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FF0000"/>
                </a:solidFill>
              </a:rPr>
              <a:t>무엇을 이해하지 </a:t>
            </a:r>
            <a:endParaRPr lang="en-US" altLang="ko-KR" sz="4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FF0000"/>
                </a:solidFill>
              </a:rPr>
              <a:t>못했습니까</a:t>
            </a:r>
            <a:r>
              <a:rPr lang="en-US" altLang="ko-KR" sz="4000" dirty="0">
                <a:solidFill>
                  <a:srgbClr val="FF0000"/>
                </a:solidFill>
              </a:rPr>
              <a:t>?</a:t>
            </a:r>
            <a:endParaRPr kumimoji="1" lang="ko-KR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6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9ADBE00-E136-C645-BF41-0263E29A3763}"/>
              </a:ext>
            </a:extLst>
          </p:cNvPr>
          <p:cNvSpPr/>
          <p:nvPr/>
        </p:nvSpPr>
        <p:spPr>
          <a:xfrm>
            <a:off x="5245306" y="1346927"/>
            <a:ext cx="6513445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0" i="0" dirty="0">
                <a:solidFill>
                  <a:srgbClr val="002060"/>
                </a:solidFill>
                <a:effectLst/>
                <a:latin typeface="PublicoText-Roman-Web"/>
              </a:rPr>
              <a:t>“We couldn’t just set out a stimulus package that was done in the traditional sense</a:t>
            </a:r>
            <a:r>
              <a:rPr lang="en-US" altLang="ko-KR" sz="2400" dirty="0">
                <a:solidFill>
                  <a:srgbClr val="002060"/>
                </a:solidFill>
                <a:latin typeface="PublicoText-Roman-Web"/>
              </a:rPr>
              <a:t>.</a:t>
            </a:r>
            <a:r>
              <a:rPr lang="ko-KR" altLang="en-US" sz="2400" b="0" i="0" dirty="0">
                <a:solidFill>
                  <a:srgbClr val="002060"/>
                </a:solidFill>
                <a:effectLst/>
                <a:latin typeface="PublicoText-Roman-Web"/>
              </a:rPr>
              <a:t> </a:t>
            </a:r>
            <a:r>
              <a:rPr lang="en-US" altLang="ko-KR" sz="2400" b="0" i="0" dirty="0">
                <a:solidFill>
                  <a:srgbClr val="002060"/>
                </a:solidFill>
                <a:effectLst/>
                <a:latin typeface="PublicoText-Roman-Web"/>
              </a:rPr>
              <a:t>It had to be a package of measures that contained a view to the future. And this is precisely what we have emphasized.”</a:t>
            </a:r>
          </a:p>
          <a:p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  <a:p>
            <a:pPr>
              <a:lnSpc>
                <a:spcPts val="3800"/>
              </a:lnSpc>
            </a:pPr>
            <a:r>
              <a:rPr lang="en-US" altLang="ko-KR" sz="2800" dirty="0">
                <a:solidFill>
                  <a:srgbClr val="002060"/>
                </a:solidFill>
                <a:latin typeface="PublicoText-Roman-Web"/>
              </a:rPr>
              <a:t>“</a:t>
            </a:r>
            <a:r>
              <a:rPr lang="ko-KR" altLang="en-US" sz="2800" dirty="0">
                <a:solidFill>
                  <a:srgbClr val="002060"/>
                </a:solidFill>
                <a:latin typeface="PublicoText-Roman-Web"/>
              </a:rPr>
              <a:t>예전과 같은 식의 경기부양책을 내 놓을 수는 없었습니다</a:t>
            </a:r>
            <a:r>
              <a:rPr lang="en-US" altLang="ko-KR" sz="2800" dirty="0">
                <a:solidFill>
                  <a:srgbClr val="002060"/>
                </a:solidFill>
                <a:latin typeface="PublicoText-Roman-Web"/>
              </a:rPr>
              <a:t>.</a:t>
            </a:r>
            <a:r>
              <a:rPr lang="ko-KR" altLang="en-US" sz="2800" dirty="0">
                <a:solidFill>
                  <a:srgbClr val="002060"/>
                </a:solidFill>
                <a:latin typeface="PublicoText-Roman-Web"/>
              </a:rPr>
              <a:t> 미래를 감안한 정책 패키지가 되어야 했고 우리는 그런 부분을 강화했습니다</a:t>
            </a:r>
            <a:r>
              <a:rPr lang="en-US" altLang="ko-KR" sz="2800" dirty="0">
                <a:solidFill>
                  <a:srgbClr val="002060"/>
                </a:solidFill>
                <a:latin typeface="PublicoText-Roman-Web"/>
              </a:rPr>
              <a:t>.”</a:t>
            </a:r>
          </a:p>
          <a:p>
            <a:endParaRPr lang="en-US" altLang="ko-KR" sz="2800" dirty="0">
              <a:solidFill>
                <a:srgbClr val="002060"/>
              </a:solidFill>
              <a:latin typeface="PublicoText-Roman-Web"/>
            </a:endParaRPr>
          </a:p>
          <a:p>
            <a:r>
              <a:rPr lang="ko-KR" altLang="en-US" sz="2800" dirty="0">
                <a:solidFill>
                  <a:srgbClr val="002060"/>
                </a:solidFill>
                <a:latin typeface="PublicoText-Roman-Web"/>
              </a:rPr>
              <a:t>                                                      메르켈 총리</a:t>
            </a:r>
            <a:endParaRPr lang="ko-KR" altLang="en-US" sz="2800" dirty="0">
              <a:solidFill>
                <a:srgbClr val="00206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C734F31-3B68-9B4D-9C87-74D63132E5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49" y="1150605"/>
            <a:ext cx="4621351" cy="5286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BD6891-FCCE-3F4F-95A2-5D068CD45275}"/>
              </a:ext>
            </a:extLst>
          </p:cNvPr>
          <p:cNvSpPr txBox="1"/>
          <p:nvPr/>
        </p:nvSpPr>
        <p:spPr>
          <a:xfrm>
            <a:off x="433249" y="391723"/>
            <a:ext cx="574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600" b="1" dirty="0">
                <a:solidFill>
                  <a:srgbClr val="002060"/>
                </a:solidFill>
              </a:rPr>
              <a:t>미래를 위한 경기부양 결정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0D0F193-2C13-C44A-B0A8-DE2A5918D2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3695706" y="189409"/>
            <a:ext cx="5353878" cy="64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D85F764-3DAC-1C4E-BC61-AA19A85FEF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76807"/>
            <a:ext cx="12190659" cy="475879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31B41A9-CF2F-EC44-A8E4-997D49987E50}"/>
              </a:ext>
            </a:extLst>
          </p:cNvPr>
          <p:cNvSpPr/>
          <p:nvPr/>
        </p:nvSpPr>
        <p:spPr>
          <a:xfrm>
            <a:off x="8280400" y="3962400"/>
            <a:ext cx="39116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EF70C-E8BE-F849-B777-F2C7B302E36E}"/>
              </a:ext>
            </a:extLst>
          </p:cNvPr>
          <p:cNvSpPr txBox="1"/>
          <p:nvPr/>
        </p:nvSpPr>
        <p:spPr>
          <a:xfrm>
            <a:off x="8742466" y="6403850"/>
            <a:ext cx="29040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Bloomberg Green</a:t>
            </a:r>
            <a:endParaRPr kumimoji="1" lang="ko-KR" altLang="en-US" sz="20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E71B1B9-9B01-3B4C-BD0A-54994D8822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3" y="3556000"/>
            <a:ext cx="12074392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DDEF70C-E8BE-F849-B777-F2C7B302E36E}"/>
              </a:ext>
            </a:extLst>
          </p:cNvPr>
          <p:cNvSpPr txBox="1"/>
          <p:nvPr/>
        </p:nvSpPr>
        <p:spPr>
          <a:xfrm>
            <a:off x="4406611" y="6383893"/>
            <a:ext cx="74801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/>
              <a:t>Bloomberg New Energy Finance</a:t>
            </a:r>
            <a:r>
              <a:rPr kumimoji="1" lang="ko-KR" altLang="en-US" dirty="0"/>
              <a:t> </a:t>
            </a:r>
            <a:r>
              <a:rPr kumimoji="1" lang="en-US" altLang="ko-KR" dirty="0"/>
              <a:t>–</a:t>
            </a:r>
            <a:r>
              <a:rPr kumimoji="1" lang="ko-KR" altLang="en-US" dirty="0"/>
              <a:t> </a:t>
            </a:r>
            <a:r>
              <a:rPr kumimoji="1" lang="en-US" altLang="ko-KR" dirty="0"/>
              <a:t>Electric Vehicle Outlook 2020</a:t>
            </a:r>
            <a:endParaRPr kumimoji="1"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7594801-F181-E241-B42B-099624A8D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00" y="856608"/>
            <a:ext cx="7840133" cy="5479509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4291F98-E8F9-7E48-982E-ED55D15744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371800"/>
            <a:ext cx="3809600" cy="1796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C4648D-909D-CC4C-8F4B-8DA63FFCAC4A}"/>
              </a:ext>
            </a:extLst>
          </p:cNvPr>
          <p:cNvSpPr txBox="1"/>
          <p:nvPr/>
        </p:nvSpPr>
        <p:spPr>
          <a:xfrm>
            <a:off x="8075344" y="2319313"/>
            <a:ext cx="4116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dirty="0">
                <a:solidFill>
                  <a:srgbClr val="FF0000"/>
                </a:solidFill>
              </a:rPr>
              <a:t>수소연료전지차 시장점유율 </a:t>
            </a:r>
            <a:r>
              <a:rPr kumimoji="1" lang="en-US" altLang="ko-KR" sz="2800" dirty="0">
                <a:solidFill>
                  <a:srgbClr val="FF0000"/>
                </a:solidFill>
              </a:rPr>
              <a:t>2040</a:t>
            </a:r>
            <a:r>
              <a:rPr kumimoji="1" lang="ko-KR" altLang="en-US" sz="2800" dirty="0">
                <a:solidFill>
                  <a:srgbClr val="FF0000"/>
                </a:solidFill>
              </a:rPr>
              <a:t>년 </a:t>
            </a:r>
            <a:r>
              <a:rPr kumimoji="1" lang="en-US" altLang="ko-KR" sz="2800" dirty="0">
                <a:solidFill>
                  <a:srgbClr val="FF0000"/>
                </a:solidFill>
              </a:rPr>
              <a:t>1%</a:t>
            </a:r>
            <a:r>
              <a:rPr kumimoji="1" lang="ko-KR" altLang="en-US" sz="2800" dirty="0">
                <a:solidFill>
                  <a:srgbClr val="FF0000"/>
                </a:solidFill>
              </a:rPr>
              <a:t> 미만 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E708FA8-8ADA-8B4C-B989-406C70C5274C}"/>
              </a:ext>
            </a:extLst>
          </p:cNvPr>
          <p:cNvSpPr/>
          <p:nvPr/>
        </p:nvSpPr>
        <p:spPr>
          <a:xfrm>
            <a:off x="8075345" y="3616138"/>
            <a:ext cx="3310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sz="2800" dirty="0"/>
              <a:t>전기차 시장점유율 </a:t>
            </a:r>
            <a:endParaRPr lang="ko-KR" alt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7E526-42D6-5C4D-A512-9242C9F09E5E}"/>
              </a:ext>
            </a:extLst>
          </p:cNvPr>
          <p:cNvSpPr txBox="1"/>
          <p:nvPr/>
        </p:nvSpPr>
        <p:spPr>
          <a:xfrm>
            <a:off x="433249" y="391723"/>
            <a:ext cx="574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600" b="1" dirty="0">
                <a:solidFill>
                  <a:srgbClr val="002060"/>
                </a:solidFill>
              </a:rPr>
              <a:t>블룸버그 자동차 시장 전망</a:t>
            </a:r>
          </a:p>
        </p:txBody>
      </p:sp>
    </p:spTree>
    <p:extLst>
      <p:ext uri="{BB962C8B-B14F-4D97-AF65-F5344CB8AC3E}">
        <p14:creationId xmlns:p14="http://schemas.microsoft.com/office/powerpoint/2010/main" val="3477464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E575F60-FF13-6344-A63C-D495F60107F8}"/>
              </a:ext>
            </a:extLst>
          </p:cNvPr>
          <p:cNvSpPr/>
          <p:nvPr/>
        </p:nvSpPr>
        <p:spPr>
          <a:xfrm>
            <a:off x="6096000" y="2339943"/>
            <a:ext cx="6096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1200" dirty="0">
              <a:solidFill>
                <a:srgbClr val="000000"/>
              </a:solidFill>
              <a:latin typeface="roboto"/>
            </a:endParaRPr>
          </a:p>
          <a:p>
            <a:r>
              <a:rPr lang="ko-KR" altLang="en-US" sz="2800" dirty="0">
                <a:solidFill>
                  <a:srgbClr val="002060"/>
                </a:solidFill>
                <a:latin typeface="roboto"/>
              </a:rPr>
              <a:t>폭스바겐의 최초 전기차 전용 모델</a:t>
            </a:r>
            <a:endParaRPr lang="en-US" altLang="ko-KR" sz="2800" dirty="0">
              <a:solidFill>
                <a:srgbClr val="002060"/>
              </a:solidFill>
              <a:latin typeface="roboto"/>
            </a:endParaRPr>
          </a:p>
          <a:p>
            <a:endParaRPr lang="en-US" altLang="ko-KR" sz="2000" dirty="0">
              <a:solidFill>
                <a:srgbClr val="002060"/>
              </a:solidFill>
              <a:latin typeface="roboto"/>
            </a:endParaRPr>
          </a:p>
          <a:p>
            <a:r>
              <a:rPr lang="ko-KR" altLang="en-US" sz="2800" dirty="0">
                <a:solidFill>
                  <a:srgbClr val="002060"/>
                </a:solidFill>
                <a:latin typeface="roboto"/>
              </a:rPr>
              <a:t>올해 여름 출시 예정</a:t>
            </a:r>
            <a:endParaRPr lang="en-US" altLang="ko-KR" sz="2800" dirty="0">
              <a:solidFill>
                <a:srgbClr val="002060"/>
              </a:solidFill>
              <a:latin typeface="roboto"/>
            </a:endParaRPr>
          </a:p>
          <a:p>
            <a:endParaRPr lang="en-US" altLang="ko-KR" sz="2000" dirty="0">
              <a:solidFill>
                <a:srgbClr val="002060"/>
              </a:solidFill>
              <a:latin typeface="roboto"/>
            </a:endParaRPr>
          </a:p>
          <a:p>
            <a:r>
              <a:rPr lang="ko-KR" altLang="en-US" sz="2800" dirty="0">
                <a:solidFill>
                  <a:srgbClr val="002060"/>
                </a:solidFill>
                <a:latin typeface="roboto"/>
              </a:rPr>
              <a:t>보조금 적용시 가격 </a:t>
            </a:r>
            <a:r>
              <a:rPr lang="en-US" altLang="ko-KR" sz="2800" dirty="0">
                <a:solidFill>
                  <a:srgbClr val="002060"/>
                </a:solidFill>
                <a:latin typeface="roboto"/>
              </a:rPr>
              <a:t>2</a:t>
            </a:r>
            <a:r>
              <a:rPr lang="ko-KR" altLang="en-US" sz="2800" dirty="0">
                <a:solidFill>
                  <a:srgbClr val="002060"/>
                </a:solidFill>
                <a:latin typeface="roboto"/>
              </a:rPr>
              <a:t>만</a:t>
            </a:r>
            <a:r>
              <a:rPr lang="en-US" altLang="ko-KR" sz="2800" dirty="0">
                <a:solidFill>
                  <a:srgbClr val="002060"/>
                </a:solidFill>
                <a:latin typeface="roboto"/>
              </a:rPr>
              <a:t>4</a:t>
            </a:r>
            <a:r>
              <a:rPr lang="ko-KR" altLang="en-US" sz="2800" dirty="0">
                <a:solidFill>
                  <a:srgbClr val="002060"/>
                </a:solidFill>
                <a:latin typeface="roboto"/>
              </a:rPr>
              <a:t>천유로 수준</a:t>
            </a:r>
            <a:endParaRPr lang="en-US" altLang="ko-KR" sz="2800" dirty="0">
              <a:solidFill>
                <a:srgbClr val="002060"/>
              </a:solidFill>
              <a:latin typeface="roboto"/>
            </a:endParaRPr>
          </a:p>
          <a:p>
            <a:endParaRPr lang="en-US" altLang="ko-KR" sz="2000" dirty="0">
              <a:solidFill>
                <a:srgbClr val="002060"/>
              </a:solidFill>
              <a:latin typeface="roboto"/>
            </a:endParaRPr>
          </a:p>
          <a:p>
            <a:r>
              <a:rPr lang="ko-KR" altLang="en-US" sz="2800" dirty="0">
                <a:solidFill>
                  <a:srgbClr val="002060"/>
                </a:solidFill>
              </a:rPr>
              <a:t>주행거리</a:t>
            </a:r>
            <a:r>
              <a:rPr lang="en-US" altLang="ko-KR" sz="2800" dirty="0">
                <a:solidFill>
                  <a:srgbClr val="002060"/>
                </a:solidFill>
              </a:rPr>
              <a:t>:</a:t>
            </a:r>
            <a:r>
              <a:rPr lang="ko-KR" altLang="en-US" sz="2800" dirty="0">
                <a:solidFill>
                  <a:srgbClr val="002060"/>
                </a:solidFill>
              </a:rPr>
              <a:t> 약 </a:t>
            </a:r>
            <a:r>
              <a:rPr lang="en-US" altLang="ko-KR" sz="2800" dirty="0">
                <a:solidFill>
                  <a:srgbClr val="002060"/>
                </a:solidFill>
              </a:rPr>
              <a:t>270km </a:t>
            </a:r>
            <a:r>
              <a:rPr lang="ko-KR" altLang="en-US" sz="2800" dirty="0">
                <a:solidFill>
                  <a:srgbClr val="002060"/>
                </a:solidFill>
              </a:rPr>
              <a:t>예상</a:t>
            </a:r>
            <a:endParaRPr lang="en-US" altLang="ko-KR" sz="2800" dirty="0">
              <a:solidFill>
                <a:srgbClr val="00206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E395961-E66A-E641-A094-9CA1FB8DC6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1" y="2373809"/>
            <a:ext cx="5118099" cy="3054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930AF5-7C5A-B84D-8911-2497E6DA08B1}"/>
              </a:ext>
            </a:extLst>
          </p:cNvPr>
          <p:cNvSpPr txBox="1"/>
          <p:nvPr/>
        </p:nvSpPr>
        <p:spPr>
          <a:xfrm>
            <a:off x="573691" y="553927"/>
            <a:ext cx="939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200" b="1" dirty="0">
                <a:solidFill>
                  <a:srgbClr val="002060"/>
                </a:solidFill>
              </a:rPr>
              <a:t>폭스바겐 최초 전기차 전용 모델 </a:t>
            </a:r>
            <a:r>
              <a:rPr kumimoji="1" lang="en-US" altLang="ko-KR" sz="3200" b="1" dirty="0">
                <a:solidFill>
                  <a:srgbClr val="002060"/>
                </a:solidFill>
              </a:rPr>
              <a:t>ID3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 곧 출시 예정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E849A-D9FA-AA4B-9A5A-065D5C700C17}"/>
              </a:ext>
            </a:extLst>
          </p:cNvPr>
          <p:cNvSpPr txBox="1"/>
          <p:nvPr/>
        </p:nvSpPr>
        <p:spPr>
          <a:xfrm>
            <a:off x="1986548" y="5428798"/>
            <a:ext cx="2597186" cy="658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solidFill>
                  <a:srgbClr val="002060"/>
                </a:solidFill>
                <a:latin typeface="roboto"/>
              </a:rPr>
              <a:t>VW ID3 </a:t>
            </a:r>
            <a:r>
              <a:rPr lang="ko-KR" altLang="en-US" sz="2800" b="1" dirty="0">
                <a:solidFill>
                  <a:srgbClr val="002060"/>
                </a:solidFill>
                <a:latin typeface="roboto"/>
              </a:rPr>
              <a:t>전기차</a:t>
            </a:r>
            <a:endParaRPr lang="en-US" altLang="ko-KR" sz="2800" b="1" dirty="0">
              <a:solidFill>
                <a:srgbClr val="00206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86201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91BC44-4E85-E04E-BF21-2DDB09F1EC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287" y="1008934"/>
            <a:ext cx="7447422" cy="5015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D011B-3219-6E48-A4C8-4FA05FDA45A6}"/>
              </a:ext>
            </a:extLst>
          </p:cNvPr>
          <p:cNvSpPr txBox="1"/>
          <p:nvPr/>
        </p:nvSpPr>
        <p:spPr>
          <a:xfrm>
            <a:off x="625364" y="249221"/>
            <a:ext cx="10941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3200" b="1" dirty="0">
                <a:solidFill>
                  <a:srgbClr val="002060"/>
                </a:solidFill>
              </a:rPr>
              <a:t>전기차 전문업체 </a:t>
            </a:r>
            <a:r>
              <a:rPr kumimoji="1" lang="ko-KR" altLang="en-US" sz="3200" b="1" dirty="0" err="1">
                <a:solidFill>
                  <a:srgbClr val="002060"/>
                </a:solidFill>
              </a:rPr>
              <a:t>테슬라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 독일 베를린 근교에 공장 건설 중</a:t>
            </a:r>
            <a:endParaRPr kumimoji="1" lang="en-US" altLang="ko-KR" sz="3200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1EDD7-67DE-524D-A46D-C96B82CCC9E2}"/>
              </a:ext>
            </a:extLst>
          </p:cNvPr>
          <p:cNvSpPr txBox="1"/>
          <p:nvPr/>
        </p:nvSpPr>
        <p:spPr>
          <a:xfrm>
            <a:off x="4027163" y="6024004"/>
            <a:ext cx="4849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3200" b="1" dirty="0">
                <a:solidFill>
                  <a:srgbClr val="002060"/>
                </a:solidFill>
              </a:rPr>
              <a:t>2021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년초 생산 개시 예정</a:t>
            </a:r>
            <a:endParaRPr kumimoji="1" lang="ko-Kore-KR" alt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79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0DC9390-C659-324B-BC63-EA407599E4A8}"/>
              </a:ext>
            </a:extLst>
          </p:cNvPr>
          <p:cNvSpPr/>
          <p:nvPr/>
        </p:nvSpPr>
        <p:spPr>
          <a:xfrm>
            <a:off x="7429393" y="2069612"/>
            <a:ext cx="4525540" cy="361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00" dirty="0">
                <a:solidFill>
                  <a:srgbClr val="002060"/>
                </a:solidFill>
                <a:latin typeface="Roboto"/>
              </a:rPr>
              <a:t>유례없는 규모의  </a:t>
            </a:r>
            <a:endParaRPr lang="en-US" altLang="ko-KR" sz="2600" dirty="0">
              <a:solidFill>
                <a:srgbClr val="002060"/>
              </a:solidFill>
              <a:latin typeface="Roboto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600" dirty="0">
                <a:solidFill>
                  <a:srgbClr val="002060"/>
                </a:solidFill>
                <a:latin typeface="Roboto"/>
              </a:rPr>
              <a:t>경기부양책을 위해 </a:t>
            </a:r>
            <a:endParaRPr lang="en-US" altLang="ko-KR" sz="2600" dirty="0">
              <a:solidFill>
                <a:srgbClr val="002060"/>
              </a:solidFill>
              <a:latin typeface="Roboto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600" dirty="0">
                <a:solidFill>
                  <a:srgbClr val="002060"/>
                </a:solidFill>
                <a:latin typeface="Roboto"/>
              </a:rPr>
              <a:t>독일 의회는 이전 금융위기 때 </a:t>
            </a:r>
            <a:endParaRPr lang="en-US" altLang="ko-KR" sz="2600" dirty="0">
              <a:solidFill>
                <a:srgbClr val="002060"/>
              </a:solidFill>
              <a:latin typeface="Roboto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600" dirty="0">
                <a:solidFill>
                  <a:srgbClr val="002060"/>
                </a:solidFill>
                <a:latin typeface="Roboto"/>
              </a:rPr>
              <a:t>재정한 원칙을 폐기하고 </a:t>
            </a:r>
            <a:endParaRPr lang="en-US" altLang="ko-KR" sz="2600" dirty="0">
              <a:solidFill>
                <a:srgbClr val="002060"/>
              </a:solidFill>
              <a:latin typeface="Roboto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600" dirty="0">
                <a:solidFill>
                  <a:srgbClr val="002060"/>
                </a:solidFill>
                <a:latin typeface="Roboto"/>
              </a:rPr>
              <a:t>자본시장에서 자금을 </a:t>
            </a:r>
            <a:endParaRPr lang="en-US" altLang="ko-KR" sz="2600" dirty="0">
              <a:solidFill>
                <a:srgbClr val="002060"/>
              </a:solidFill>
              <a:latin typeface="Roboto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600" dirty="0">
                <a:solidFill>
                  <a:srgbClr val="002060"/>
                </a:solidFill>
                <a:latin typeface="Roboto"/>
              </a:rPr>
              <a:t>조달하기로 결정 </a:t>
            </a:r>
            <a:endParaRPr lang="ko-KR" altLang="en-US" sz="2600" dirty="0">
              <a:solidFill>
                <a:srgbClr val="002060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BD68B79-2056-2544-B84A-C31625630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40" y="2069611"/>
            <a:ext cx="5973127" cy="36185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82E35-FD46-AD45-92AF-99A9A5A9E0B8}"/>
              </a:ext>
            </a:extLst>
          </p:cNvPr>
          <p:cNvSpPr txBox="1"/>
          <p:nvPr/>
        </p:nvSpPr>
        <p:spPr>
          <a:xfrm>
            <a:off x="539523" y="523502"/>
            <a:ext cx="7619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3600" b="1" dirty="0">
                <a:solidFill>
                  <a:srgbClr val="002060"/>
                </a:solidFill>
              </a:rPr>
              <a:t>독일 의회 정부 부채 비율 기준 완화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E9F85C3-CB6B-E44B-985A-DA4061F74E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5481978" y="189409"/>
            <a:ext cx="5353878" cy="64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3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92B3F88-B0AD-D944-85A6-C427E7146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733" y="1120332"/>
            <a:ext cx="9262035" cy="5186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BD065-DEF7-E542-AC5A-141B79595483}"/>
              </a:ext>
            </a:extLst>
          </p:cNvPr>
          <p:cNvSpPr txBox="1"/>
          <p:nvPr/>
        </p:nvSpPr>
        <p:spPr>
          <a:xfrm>
            <a:off x="589936" y="353962"/>
            <a:ext cx="11003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3200" b="1" dirty="0">
                <a:solidFill>
                  <a:srgbClr val="002060"/>
                </a:solidFill>
              </a:rPr>
              <a:t>2050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년까지 </a:t>
            </a:r>
            <a:r>
              <a:rPr kumimoji="1" lang="en-US" altLang="ko-KR" sz="3200" b="1" dirty="0">
                <a:solidFill>
                  <a:srgbClr val="002060"/>
                </a:solidFill>
              </a:rPr>
              <a:t>50%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 감축하면 괜찮을 거라던 시절 </a:t>
            </a:r>
            <a:r>
              <a:rPr kumimoji="1" lang="en-US" altLang="ko-KR" sz="3200" b="1" dirty="0">
                <a:solidFill>
                  <a:srgbClr val="002060"/>
                </a:solidFill>
              </a:rPr>
              <a:t>(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목표</a:t>
            </a:r>
            <a:r>
              <a:rPr kumimoji="1" lang="en-US" altLang="ko-KR" sz="3200" b="1" dirty="0">
                <a:solidFill>
                  <a:srgbClr val="002060"/>
                </a:solidFill>
              </a:rPr>
              <a:t>: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 </a:t>
            </a:r>
            <a:r>
              <a:rPr kumimoji="1" lang="en-US" altLang="ko-KR" sz="3200" b="1" dirty="0">
                <a:solidFill>
                  <a:srgbClr val="002060"/>
                </a:solidFill>
              </a:rPr>
              <a:t>2</a:t>
            </a:r>
            <a:r>
              <a:rPr kumimoji="1" lang="ko-KR" altLang="en-US" sz="3200" b="1" dirty="0">
                <a:solidFill>
                  <a:srgbClr val="002060"/>
                </a:solidFill>
              </a:rPr>
              <a:t>도</a:t>
            </a:r>
            <a:r>
              <a:rPr kumimoji="1" lang="en-US" altLang="ko-KR" sz="3200" b="1" dirty="0">
                <a:solidFill>
                  <a:srgbClr val="002060"/>
                </a:solidFill>
              </a:rPr>
              <a:t>)</a:t>
            </a:r>
            <a:endParaRPr kumimoji="1"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2F6D0-1FDC-B847-AAB7-43CAA0877DA6}"/>
              </a:ext>
            </a:extLst>
          </p:cNvPr>
          <p:cNvSpPr txBox="1"/>
          <p:nvPr/>
        </p:nvSpPr>
        <p:spPr>
          <a:xfrm>
            <a:off x="7072572" y="6404003"/>
            <a:ext cx="3882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불편한 진실 </a:t>
            </a:r>
            <a:r>
              <a:rPr kumimoji="1" lang="en-US" altLang="ko-KR" dirty="0"/>
              <a:t>(</a:t>
            </a:r>
            <a:r>
              <a:rPr kumimoji="1" lang="ko-KR" altLang="en-US" dirty="0"/>
              <a:t>앨 고어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/>
              <a:t>2006</a:t>
            </a:r>
            <a:r>
              <a:rPr kumimoji="1" lang="ko-KR" altLang="en-US" dirty="0"/>
              <a:t>년</a:t>
            </a:r>
            <a:r>
              <a:rPr kumimoji="1" lang="en-US" altLang="ko-KR" dirty="0"/>
              <a:t>)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8012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37E5E9D-3D1B-6640-909A-397AD712F7EE}"/>
              </a:ext>
            </a:extLst>
          </p:cNvPr>
          <p:cNvSpPr/>
          <p:nvPr/>
        </p:nvSpPr>
        <p:spPr>
          <a:xfrm>
            <a:off x="325674" y="589377"/>
            <a:ext cx="11866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프랑스</a:t>
            </a:r>
            <a:r>
              <a:rPr lang="en-US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:</a:t>
            </a:r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ko-KR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에어 프랑스</a:t>
            </a:r>
            <a:r>
              <a:rPr lang="en-US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-KLM 70</a:t>
            </a:r>
            <a:r>
              <a:rPr lang="ko-KR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</a:t>
            </a:r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ko-KR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유로 </a:t>
            </a:r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지원</a:t>
            </a:r>
            <a:r>
              <a:rPr lang="en-US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,</a:t>
            </a:r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온실가스 감축 조건</a:t>
            </a:r>
            <a:endParaRPr lang="en-US" altLang="ko-KR" sz="3200" b="1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93520F9-5E4C-C34F-92DC-3A71C9521A4C}"/>
              </a:ext>
            </a:extLst>
          </p:cNvPr>
          <p:cNvSpPr/>
          <p:nvPr/>
        </p:nvSpPr>
        <p:spPr>
          <a:xfrm>
            <a:off x="6095852" y="1676938"/>
            <a:ext cx="60961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온실가스 배출을 절반으로 줄이는 조건</a:t>
            </a:r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  <a:p>
            <a:pPr fontAlgn="base"/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  <a:p>
            <a:pPr fontAlgn="base"/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에어 프랑스는 보르도 </a:t>
            </a:r>
            <a:r>
              <a:rPr lang="en-US" altLang="ko-KR" sz="2400" dirty="0">
                <a:solidFill>
                  <a:srgbClr val="002060"/>
                </a:solidFill>
                <a:latin typeface="PublicoText-Roman-Web"/>
              </a:rPr>
              <a:t>–</a:t>
            </a:r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 리옹을 포함해 </a:t>
            </a:r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  <a:p>
            <a:pPr fontAlgn="base"/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국내 </a:t>
            </a:r>
            <a:r>
              <a:rPr lang="en-US" altLang="ko-KR" sz="2400" dirty="0">
                <a:solidFill>
                  <a:srgbClr val="002060"/>
                </a:solidFill>
                <a:latin typeface="PublicoText-Roman-Web"/>
              </a:rPr>
              <a:t>31</a:t>
            </a:r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개 공항을 연결하는 서비스로 </a:t>
            </a:r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  <a:p>
            <a:pPr fontAlgn="base"/>
            <a:r>
              <a:rPr lang="en-US" altLang="ko-KR" sz="2400" dirty="0">
                <a:solidFill>
                  <a:srgbClr val="002060"/>
                </a:solidFill>
                <a:latin typeface="PublicoText-Roman-Web"/>
              </a:rPr>
              <a:t>TGV </a:t>
            </a:r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고속철과 경쟁 상황</a:t>
            </a:r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  <a:p>
            <a:pPr fontAlgn="base"/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  <a:p>
            <a:pPr fontAlgn="base"/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고속철로 </a:t>
            </a:r>
            <a:r>
              <a:rPr lang="en-US" altLang="ko-KR" sz="2400" dirty="0">
                <a:solidFill>
                  <a:srgbClr val="002060"/>
                </a:solidFill>
                <a:latin typeface="PublicoText-Roman-Web"/>
              </a:rPr>
              <a:t>2</a:t>
            </a:r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시간 반 내로 이동 가능한 거리를 </a:t>
            </a:r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  <a:p>
            <a:pPr fontAlgn="base"/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이동하는 비행기 노선은 </a:t>
            </a:r>
            <a:r>
              <a:rPr lang="en-US" altLang="ko-KR" sz="2400" dirty="0">
                <a:solidFill>
                  <a:srgbClr val="002060"/>
                </a:solidFill>
                <a:latin typeface="PublicoText-Roman-Web"/>
              </a:rPr>
              <a:t>“</a:t>
            </a:r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정당치 않아</a:t>
            </a:r>
            <a:r>
              <a:rPr lang="en-US" altLang="ko-KR" sz="2400" dirty="0">
                <a:solidFill>
                  <a:srgbClr val="002060"/>
                </a:solidFill>
                <a:latin typeface="PublicoText-Roman-Web"/>
              </a:rPr>
              <a:t>”</a:t>
            </a:r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 </a:t>
            </a:r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  <a:p>
            <a:pPr fontAlgn="base"/>
            <a:r>
              <a:rPr lang="ko-KR" altLang="en-US" sz="2400" dirty="0">
                <a:solidFill>
                  <a:srgbClr val="002060"/>
                </a:solidFill>
                <a:latin typeface="PublicoText-Roman-Web"/>
              </a:rPr>
              <a:t>영구적으로 폐지</a:t>
            </a:r>
            <a:endParaRPr lang="en-US" altLang="ko-KR" sz="2400" dirty="0">
              <a:solidFill>
                <a:srgbClr val="002060"/>
              </a:solidFill>
              <a:latin typeface="PublicoText-Roman-Web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20F18E0-0737-7A43-9DE4-CB12271868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87" y="1676938"/>
            <a:ext cx="5418584" cy="306016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B7866489-DD73-854C-8DE9-8A068AAFA53A}"/>
              </a:ext>
            </a:extLst>
          </p:cNvPr>
          <p:cNvSpPr/>
          <p:nvPr/>
        </p:nvSpPr>
        <p:spPr>
          <a:xfrm>
            <a:off x="2310201" y="5683848"/>
            <a:ext cx="757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latin typeface="PublicoText-Roman-Web"/>
              </a:rPr>
              <a:t>“</a:t>
            </a:r>
            <a:r>
              <a:rPr lang="ko-KR" altLang="en-US" sz="3200" b="1" dirty="0">
                <a:solidFill>
                  <a:srgbClr val="002060"/>
                </a:solidFill>
                <a:latin typeface="PublicoText-Roman-Web"/>
              </a:rPr>
              <a:t>이산화탄소 배출량이 너무 많은 게 문제</a:t>
            </a:r>
            <a:r>
              <a:rPr lang="en-US" altLang="ko-KR" sz="3200" b="1" dirty="0">
                <a:solidFill>
                  <a:srgbClr val="002060"/>
                </a:solidFill>
                <a:latin typeface="PublicoText-Roman-Web"/>
              </a:rPr>
              <a:t>”</a:t>
            </a:r>
            <a:endParaRPr lang="ko-KR" alt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928A2B2-2291-D841-997E-8D149D4631FA}"/>
              </a:ext>
            </a:extLst>
          </p:cNvPr>
          <p:cNvSpPr/>
          <p:nvPr/>
        </p:nvSpPr>
        <p:spPr>
          <a:xfrm>
            <a:off x="1137505" y="4862426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>
                <a:solidFill>
                  <a:srgbClr val="00206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브루노 르 마리 프랑스 재무장관</a:t>
            </a:r>
            <a:endParaRPr lang="ko-KR" altLang="en-US" sz="24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44FAC1-E073-4344-8928-C1DC3E1DB735}"/>
              </a:ext>
            </a:extLst>
          </p:cNvPr>
          <p:cNvSpPr txBox="1"/>
          <p:nvPr/>
        </p:nvSpPr>
        <p:spPr>
          <a:xfrm>
            <a:off x="8450270" y="6428325"/>
            <a:ext cx="37417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로이터 통신 </a:t>
            </a:r>
            <a:r>
              <a:rPr kumimoji="1" lang="en-US" altLang="ko-KR" sz="2000" dirty="0"/>
              <a:t>(2020.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4.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30)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08650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37E5E9D-3D1B-6640-909A-397AD712F7EE}"/>
              </a:ext>
            </a:extLst>
          </p:cNvPr>
          <p:cNvSpPr/>
          <p:nvPr/>
        </p:nvSpPr>
        <p:spPr>
          <a:xfrm>
            <a:off x="465297" y="694616"/>
            <a:ext cx="9711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프랑스</a:t>
            </a:r>
            <a:r>
              <a:rPr lang="en-US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:</a:t>
            </a:r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 르노 자동차에 </a:t>
            </a:r>
            <a:r>
              <a:rPr lang="en-US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50</a:t>
            </a:r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 유로 조건부 대출 제시 </a:t>
            </a:r>
            <a:endParaRPr lang="ko-KR" altLang="ko-KR" sz="3200" b="1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93520F9-5E4C-C34F-92DC-3A71C9521A4C}"/>
              </a:ext>
            </a:extLst>
          </p:cNvPr>
          <p:cNvSpPr/>
          <p:nvPr/>
        </p:nvSpPr>
        <p:spPr>
          <a:xfrm>
            <a:off x="5482167" y="1954141"/>
            <a:ext cx="66623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400" dirty="0">
                <a:solidFill>
                  <a:srgbClr val="002060"/>
                </a:solidFill>
              </a:rPr>
              <a:t>세가지 조건 부합하면 </a:t>
            </a:r>
            <a:r>
              <a:rPr lang="en-US" altLang="ko-KR" sz="2400" dirty="0">
                <a:solidFill>
                  <a:srgbClr val="002060"/>
                </a:solidFill>
              </a:rPr>
              <a:t>50</a:t>
            </a:r>
            <a:r>
              <a:rPr lang="ko-KR" altLang="en-US" sz="2400" dirty="0">
                <a:solidFill>
                  <a:srgbClr val="002060"/>
                </a:solidFill>
              </a:rPr>
              <a:t>억 유로 대출 실행</a:t>
            </a:r>
            <a:endParaRPr lang="en-US" altLang="ko-KR" sz="2400" dirty="0">
              <a:solidFill>
                <a:srgbClr val="002060"/>
              </a:solidFill>
            </a:endParaRPr>
          </a:p>
          <a:p>
            <a:pPr fontAlgn="base"/>
            <a:endParaRPr lang="en-US" altLang="ko-KR" sz="2400" dirty="0">
              <a:solidFill>
                <a:srgbClr val="002060"/>
              </a:solidFill>
            </a:endParaRPr>
          </a:p>
          <a:p>
            <a:pPr fontAlgn="base"/>
            <a:r>
              <a:rPr lang="en-US" altLang="ko-KR" sz="2400" dirty="0">
                <a:solidFill>
                  <a:srgbClr val="002060"/>
                </a:solidFill>
              </a:rPr>
              <a:t>1.</a:t>
            </a:r>
            <a:r>
              <a:rPr lang="ko-KR" altLang="en-US" sz="2400" dirty="0">
                <a:solidFill>
                  <a:srgbClr val="002060"/>
                </a:solidFill>
              </a:rPr>
              <a:t> 전기차로 전환 할 것</a:t>
            </a:r>
            <a:endParaRPr lang="en-US" altLang="ko-KR" sz="2400" dirty="0">
              <a:solidFill>
                <a:srgbClr val="002060"/>
              </a:solidFill>
            </a:endParaRPr>
          </a:p>
          <a:p>
            <a:pPr fontAlgn="base"/>
            <a:endParaRPr lang="en-US" altLang="ko-KR" sz="2400" dirty="0">
              <a:solidFill>
                <a:srgbClr val="002060"/>
              </a:solidFill>
            </a:endParaRPr>
          </a:p>
          <a:p>
            <a:pPr fontAlgn="base"/>
            <a:r>
              <a:rPr lang="en-US" altLang="ko-KR" sz="2400" dirty="0">
                <a:solidFill>
                  <a:srgbClr val="002060"/>
                </a:solidFill>
              </a:rPr>
              <a:t>2.</a:t>
            </a:r>
            <a:r>
              <a:rPr lang="ko-KR" altLang="en-US" sz="2400" dirty="0">
                <a:solidFill>
                  <a:srgbClr val="002060"/>
                </a:solidFill>
              </a:rPr>
              <a:t> 협력업체에 공정하게 대할 것</a:t>
            </a:r>
            <a:endParaRPr lang="en-US" altLang="ko-KR" sz="2400" dirty="0">
              <a:solidFill>
                <a:srgbClr val="002060"/>
              </a:solidFill>
            </a:endParaRPr>
          </a:p>
          <a:p>
            <a:pPr fontAlgn="base"/>
            <a:endParaRPr lang="en-US" altLang="ko-KR" sz="2400" dirty="0">
              <a:solidFill>
                <a:srgbClr val="002060"/>
              </a:solidFill>
            </a:endParaRPr>
          </a:p>
          <a:p>
            <a:pPr fontAlgn="base"/>
            <a:r>
              <a:rPr lang="en-US" altLang="ko-KR" sz="2400" dirty="0">
                <a:solidFill>
                  <a:srgbClr val="002060"/>
                </a:solidFill>
              </a:rPr>
              <a:t>3.</a:t>
            </a:r>
            <a:r>
              <a:rPr lang="ko-KR" altLang="en-US" sz="2400" dirty="0">
                <a:solidFill>
                  <a:srgbClr val="002060"/>
                </a:solidFill>
              </a:rPr>
              <a:t> 신기술 개발 활동을 프랑스 국내에서 수행</a:t>
            </a:r>
            <a:endParaRPr lang="en-US" altLang="ko-KR" sz="2400" dirty="0">
              <a:solidFill>
                <a:srgbClr val="00206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E5F6F06-00A3-0D4E-A28C-875A4CCBE3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23" y="1701400"/>
            <a:ext cx="4706230" cy="321060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46D82ED-D3FF-EB42-A6E2-52F867453C08}"/>
              </a:ext>
            </a:extLst>
          </p:cNvPr>
          <p:cNvSpPr/>
          <p:nvPr/>
        </p:nvSpPr>
        <p:spPr>
          <a:xfrm>
            <a:off x="2576447" y="5381790"/>
            <a:ext cx="7039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en-US" altLang="ko-KR" sz="3200" b="1" dirty="0">
                <a:solidFill>
                  <a:srgbClr val="002060"/>
                </a:solidFill>
              </a:rPr>
              <a:t>“</a:t>
            </a:r>
            <a:r>
              <a:rPr lang="ko-KR" altLang="en-US" sz="3200" b="1" dirty="0">
                <a:solidFill>
                  <a:srgbClr val="002060"/>
                </a:solidFill>
              </a:rPr>
              <a:t>정부 도움 없으면 르노는 사라질 것</a:t>
            </a:r>
            <a:r>
              <a:rPr lang="en-US" altLang="ko-KR" sz="3200" b="1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35134CF-0FEA-9145-B8D5-2B0E9902449E}"/>
              </a:ext>
            </a:extLst>
          </p:cNvPr>
          <p:cNvSpPr/>
          <p:nvPr/>
        </p:nvSpPr>
        <p:spPr>
          <a:xfrm>
            <a:off x="5385968" y="5974684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>
                <a:solidFill>
                  <a:srgbClr val="00206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브루노 르 마리 프랑스 재무장관</a:t>
            </a:r>
            <a:endParaRPr lang="ko-KR" altLang="en-US" sz="2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C34A5-A3F4-3740-8727-BB71C683008D}"/>
              </a:ext>
            </a:extLst>
          </p:cNvPr>
          <p:cNvSpPr txBox="1"/>
          <p:nvPr/>
        </p:nvSpPr>
        <p:spPr>
          <a:xfrm>
            <a:off x="8450270" y="6428325"/>
            <a:ext cx="37417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로이터 통신 </a:t>
            </a:r>
            <a:r>
              <a:rPr kumimoji="1" lang="en-US" altLang="ko-KR" sz="2000" dirty="0"/>
              <a:t>(2020.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5.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22)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83458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BCFD0C5-CC30-704F-8372-8673985CF69B}"/>
              </a:ext>
            </a:extLst>
          </p:cNvPr>
          <p:cNvSpPr/>
          <p:nvPr/>
        </p:nvSpPr>
        <p:spPr>
          <a:xfrm>
            <a:off x="6812866" y="1654668"/>
            <a:ext cx="5051578" cy="3356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보조금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: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7,000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유로</a:t>
            </a:r>
            <a:endParaRPr lang="en-US" altLang="ko-KR" sz="2000" dirty="0">
              <a:solidFill>
                <a:srgbClr val="002060"/>
              </a:solidFill>
              <a:latin typeface="Cairo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소득 하위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75%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가구까지 지원</a:t>
            </a:r>
            <a:endParaRPr lang="en-US" altLang="ko-KR" sz="2000" dirty="0">
              <a:solidFill>
                <a:srgbClr val="002060"/>
              </a:solidFill>
              <a:latin typeface="Cairo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45,000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유로 이하 전기차</a:t>
            </a:r>
            <a:endParaRPr lang="en-US" altLang="ko-KR" sz="2000" dirty="0">
              <a:solidFill>
                <a:srgbClr val="002060"/>
              </a:solidFill>
              <a:latin typeface="Cairo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(6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월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1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일부터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12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월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31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일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)</a:t>
            </a:r>
            <a:endParaRPr lang="en-US" altLang="ko-KR" sz="1200" dirty="0">
              <a:solidFill>
                <a:srgbClr val="002060"/>
              </a:solidFill>
              <a:latin typeface="Cairo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플러그인 하이브리드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: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2,000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유로 </a:t>
            </a:r>
            <a:endParaRPr lang="en-US" altLang="ko-KR" sz="2000" dirty="0">
              <a:solidFill>
                <a:srgbClr val="002060"/>
              </a:solidFill>
              <a:latin typeface="Cairo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 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(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가격 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50,000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유로 이하</a:t>
            </a: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)</a:t>
            </a:r>
            <a:endParaRPr lang="en-US" altLang="ko-KR" sz="1200" dirty="0">
              <a:solidFill>
                <a:srgbClr val="002060"/>
              </a:solidFill>
              <a:latin typeface="Cairo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000" dirty="0">
                <a:solidFill>
                  <a:srgbClr val="002060"/>
                </a:solidFill>
                <a:latin typeface="Cairo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Cairo"/>
              </a:rPr>
              <a:t> 노후 내연 기관차 교체시 추가 지원</a:t>
            </a:r>
            <a:endParaRPr lang="en-US" altLang="ko-KR" sz="2000" dirty="0">
              <a:solidFill>
                <a:srgbClr val="002060"/>
              </a:solidFill>
              <a:latin typeface="Cairo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B251BC5-6835-8146-B8AE-EE72D1663C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92" y="1447800"/>
            <a:ext cx="5948942" cy="376978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BA88CAB-713B-9740-AE56-AEB2D6D238E6}"/>
              </a:ext>
            </a:extLst>
          </p:cNvPr>
          <p:cNvSpPr/>
          <p:nvPr/>
        </p:nvSpPr>
        <p:spPr>
          <a:xfrm>
            <a:off x="2058677" y="5512360"/>
            <a:ext cx="8074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200" b="1" dirty="0">
                <a:solidFill>
                  <a:srgbClr val="002060"/>
                </a:solidFill>
                <a:latin typeface="Cairo"/>
              </a:rPr>
              <a:t>“</a:t>
            </a:r>
            <a:r>
              <a:rPr lang="ko-KR" altLang="en-US" sz="3200" b="1" dirty="0">
                <a:solidFill>
                  <a:srgbClr val="002060"/>
                </a:solidFill>
                <a:latin typeface="Cairo"/>
              </a:rPr>
              <a:t>산업을 무작정 지킬 게 아니라 변신 시켜야</a:t>
            </a:r>
            <a:r>
              <a:rPr lang="en-US" altLang="ko-KR" sz="3200" b="1" dirty="0">
                <a:solidFill>
                  <a:srgbClr val="002060"/>
                </a:solidFill>
                <a:latin typeface="Cairo"/>
              </a:rPr>
              <a:t>”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B982018-65B0-C54C-A8EC-155F89331561}"/>
              </a:ext>
            </a:extLst>
          </p:cNvPr>
          <p:cNvSpPr/>
          <p:nvPr/>
        </p:nvSpPr>
        <p:spPr>
          <a:xfrm>
            <a:off x="1324235" y="430377"/>
            <a:ext cx="9543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프랑스 전기차 보급 촉진 위해 </a:t>
            </a:r>
            <a:r>
              <a:rPr lang="en-US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10</a:t>
            </a:r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억 유로 예산 확정</a:t>
            </a:r>
            <a:endParaRPr lang="ko-KR" altLang="ko-KR" sz="3200" b="1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E7117F5-0A2C-0F45-80E5-CB2F75830266}"/>
              </a:ext>
            </a:extLst>
          </p:cNvPr>
          <p:cNvSpPr/>
          <p:nvPr/>
        </p:nvSpPr>
        <p:spPr>
          <a:xfrm>
            <a:off x="7134215" y="6097135"/>
            <a:ext cx="2739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>
                <a:solidFill>
                  <a:srgbClr val="002060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마크롱 프랑스 대통령</a:t>
            </a:r>
            <a:endParaRPr lang="ko-KR" altLang="en-US" sz="2400" dirty="0">
              <a:solidFill>
                <a:srgbClr val="002060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600FC9-B7C7-1D4C-A042-92522EF178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5827202" y="93100"/>
            <a:ext cx="5353878" cy="64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0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770" y="1006174"/>
            <a:ext cx="3630484" cy="520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994" y="1149840"/>
            <a:ext cx="6515100" cy="50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3;p18">
            <a:extLst>
              <a:ext uri="{FF2B5EF4-FFF2-40B4-BE49-F238E27FC236}">
                <a16:creationId xmlns:a16="http://schemas.microsoft.com/office/drawing/2014/main" id="{0ACCCEE6-A586-6A49-833A-C6CA79593089}"/>
              </a:ext>
            </a:extLst>
          </p:cNvPr>
          <p:cNvSpPr txBox="1"/>
          <p:nvPr/>
        </p:nvSpPr>
        <p:spPr>
          <a:xfrm>
            <a:off x="4436254" y="6357619"/>
            <a:ext cx="75525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유럽 전기 기술자 조합 </a:t>
            </a:r>
            <a:r>
              <a:rPr lang="ko-KR" sz="14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(The European Association of Electrical Contractor (2019년 봄)</a:t>
            </a:r>
            <a:endParaRPr sz="1200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" name="Google Shape;125;p18">
            <a:extLst>
              <a:ext uri="{FF2B5EF4-FFF2-40B4-BE49-F238E27FC236}">
                <a16:creationId xmlns:a16="http://schemas.microsoft.com/office/drawing/2014/main" id="{A103F79C-EDAC-B547-9AC9-59617B5D22EB}"/>
              </a:ext>
            </a:extLst>
          </p:cNvPr>
          <p:cNvSpPr txBox="1"/>
          <p:nvPr/>
        </p:nvSpPr>
        <p:spPr>
          <a:xfrm>
            <a:off x="567550" y="289435"/>
            <a:ext cx="11056899" cy="73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전기차 전환시 다양한 일자리 창출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–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새로운 밸류 체인 구축</a:t>
            </a:r>
            <a:endParaRPr sz="3200" b="1" dirty="0">
              <a:solidFill>
                <a:srgbClr val="002060"/>
              </a:solidFill>
              <a:highlight>
                <a:srgbClr val="FFFF00"/>
              </a:highlight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3294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/>
        </p:nvSpPr>
        <p:spPr>
          <a:xfrm>
            <a:off x="618490" y="528125"/>
            <a:ext cx="109550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전기차 전환시 많은 수의 지역 중소기업 일자리 창출</a:t>
            </a:r>
            <a:endParaRPr sz="36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446" y="1276949"/>
            <a:ext cx="4458694" cy="5052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 txBox="1"/>
          <p:nvPr/>
        </p:nvSpPr>
        <p:spPr>
          <a:xfrm>
            <a:off x="6032462" y="2339338"/>
            <a:ext cx="5258851" cy="2598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ko-KR" sz="2400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indent="-457200">
              <a:buFontTx/>
              <a:buChar char="-"/>
            </a:pPr>
            <a:r>
              <a:rPr lang="ko-KR" altLang="en-US" sz="24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자동차 제조업 일자리 줄어들지만 훨씬 더 많은 일자리 생겨</a:t>
            </a:r>
            <a:endParaRPr lang="ko-KR" altLang="en-US" sz="240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2400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sz="24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전기차 관리 및 충전 관련 지역 </a:t>
            </a:r>
            <a:r>
              <a:rPr lang="ko-KR" altLang="en-US" sz="24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4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중소기업 일자리</a:t>
            </a:r>
            <a:r>
              <a:rPr lang="ko-KR" altLang="en-US" sz="24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많이 늘어</a:t>
            </a:r>
            <a:endParaRPr lang="en-US" altLang="ko-KR" sz="2400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" name="Google Shape;123;p18">
            <a:extLst>
              <a:ext uri="{FF2B5EF4-FFF2-40B4-BE49-F238E27FC236}">
                <a16:creationId xmlns:a16="http://schemas.microsoft.com/office/drawing/2014/main" id="{0DAE71B1-F45B-E043-ACF4-944B45088DD2}"/>
              </a:ext>
            </a:extLst>
          </p:cNvPr>
          <p:cNvSpPr txBox="1"/>
          <p:nvPr/>
        </p:nvSpPr>
        <p:spPr>
          <a:xfrm>
            <a:off x="4487192" y="6334780"/>
            <a:ext cx="75525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유럽 전기 기술자 조합 </a:t>
            </a:r>
            <a:r>
              <a:rPr lang="ko-KR" sz="1400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(The European Association of Electrical Contractor (2019년 봄)</a:t>
            </a:r>
            <a:endParaRPr sz="1200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268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4143BB-BFE7-2E4B-B8E9-1EEE75671E4E}"/>
              </a:ext>
            </a:extLst>
          </p:cNvPr>
          <p:cNvSpPr txBox="1"/>
          <p:nvPr/>
        </p:nvSpPr>
        <p:spPr>
          <a:xfrm>
            <a:off x="551425" y="472357"/>
            <a:ext cx="941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rgbClr val="002060"/>
                </a:solidFill>
              </a:rPr>
              <a:t>유럽 </a:t>
            </a:r>
            <a:r>
              <a:rPr lang="en-US" altLang="ko-KR" sz="3200" b="1" dirty="0">
                <a:solidFill>
                  <a:srgbClr val="002060"/>
                </a:solidFill>
              </a:rPr>
              <a:t>2019</a:t>
            </a:r>
            <a:r>
              <a:rPr lang="ko-KR" altLang="en-US" sz="3200" b="1" dirty="0">
                <a:solidFill>
                  <a:srgbClr val="002060"/>
                </a:solidFill>
              </a:rPr>
              <a:t>년 전기차 투자</a:t>
            </a:r>
            <a:r>
              <a:rPr lang="en-US" altLang="ko-KR" sz="3200" b="1" dirty="0">
                <a:solidFill>
                  <a:srgbClr val="002060"/>
                </a:solidFill>
              </a:rPr>
              <a:t>:</a:t>
            </a:r>
            <a:r>
              <a:rPr lang="ko-KR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ko-KR" sz="3200" b="1" dirty="0">
                <a:solidFill>
                  <a:srgbClr val="002060"/>
                </a:solidFill>
              </a:rPr>
              <a:t>2018</a:t>
            </a:r>
            <a:r>
              <a:rPr lang="ko-KR" altLang="en-US" sz="3200" b="1" dirty="0">
                <a:solidFill>
                  <a:srgbClr val="002060"/>
                </a:solidFill>
              </a:rPr>
              <a:t>년 대비 </a:t>
            </a:r>
            <a:r>
              <a:rPr lang="en-US" altLang="ko-KR" sz="3200" b="1" dirty="0">
                <a:solidFill>
                  <a:srgbClr val="002060"/>
                </a:solidFill>
              </a:rPr>
              <a:t>19</a:t>
            </a:r>
            <a:r>
              <a:rPr lang="ko-KR" altLang="en-US" sz="3200" b="1" dirty="0">
                <a:solidFill>
                  <a:srgbClr val="002060"/>
                </a:solidFill>
              </a:rPr>
              <a:t>배 확대</a:t>
            </a:r>
            <a:endParaRPr lang="ko-KR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C48ED28-D041-4C4C-93BF-18EF1F02A5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648" y="1242143"/>
            <a:ext cx="72787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93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3ABBCDB-7911-0642-B155-43746C050978}"/>
              </a:ext>
            </a:extLst>
          </p:cNvPr>
          <p:cNvSpPr/>
          <p:nvPr/>
        </p:nvSpPr>
        <p:spPr>
          <a:xfrm>
            <a:off x="655320" y="695758"/>
            <a:ext cx="2673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재생에너지 정책은</a:t>
            </a:r>
            <a:r>
              <a:rPr lang="en-US" altLang="ko-KR" sz="3200" b="1" kern="100" dirty="0">
                <a:solidFill>
                  <a:srgbClr val="002060"/>
                </a:solidFill>
                <a:latin typeface="맑은 고딕" panose="020B0503020000020004" pitchFamily="34" charset="-127"/>
                <a:cs typeface="Times New Roman" panose="02020603050405020304" pitchFamily="18" charset="0"/>
              </a:rPr>
              <a:t>?</a:t>
            </a:r>
            <a:endParaRPr lang="ko-KR" altLang="ko-KR" sz="3200" b="1" kern="100" dirty="0">
              <a:solidFill>
                <a:srgbClr val="002060"/>
              </a:solidFill>
              <a:latin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2DE9F0B-B88E-AA40-BFA3-EA042AA75C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993" y="0"/>
            <a:ext cx="4834013" cy="687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23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7862747-251E-554E-9B6A-D63798B38E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002" y="909642"/>
            <a:ext cx="8899996" cy="5548248"/>
          </a:xfrm>
          <a:prstGeom prst="rect">
            <a:avLst/>
          </a:prstGeom>
        </p:spPr>
      </p:pic>
      <p:sp>
        <p:nvSpPr>
          <p:cNvPr id="4" name="Google Shape;144;p21">
            <a:extLst>
              <a:ext uri="{FF2B5EF4-FFF2-40B4-BE49-F238E27FC236}">
                <a16:creationId xmlns:a16="http://schemas.microsoft.com/office/drawing/2014/main" id="{17AA58C3-8579-5948-A236-472E1500D74A}"/>
              </a:ext>
            </a:extLst>
          </p:cNvPr>
          <p:cNvSpPr txBox="1"/>
          <p:nvPr/>
        </p:nvSpPr>
        <p:spPr>
          <a:xfrm>
            <a:off x="834024" y="267889"/>
            <a:ext cx="95418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지난 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10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년간 유럽내 풍력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,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태양광 설치비 대폭 하락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18C07-0A15-0C4F-A41C-B65F7BE45820}"/>
              </a:ext>
            </a:extLst>
          </p:cNvPr>
          <p:cNvSpPr txBox="1"/>
          <p:nvPr/>
        </p:nvSpPr>
        <p:spPr>
          <a:xfrm>
            <a:off x="3537323" y="6457890"/>
            <a:ext cx="86546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Europe’s Subsidy-free Transition – the road to grid parity, </a:t>
            </a:r>
            <a:r>
              <a:rPr kumimoji="1" lang="en-US" altLang="ko-KR" sz="2000" dirty="0" err="1"/>
              <a:t>inspiratia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85364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3ABBCDB-7911-0642-B155-43746C050978}"/>
              </a:ext>
            </a:extLst>
          </p:cNvPr>
          <p:cNvSpPr/>
          <p:nvPr/>
        </p:nvSpPr>
        <p:spPr>
          <a:xfrm>
            <a:off x="1036320" y="8312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altLang="ko-KR" kern="100" dirty="0">
                <a:latin typeface="맑은 고딕" panose="020B0503020000020004" pitchFamily="34" charset="-127"/>
                <a:cs typeface="Times New Roman" panose="02020603050405020304" pitchFamily="18" charset="0"/>
              </a:rPr>
              <a:t>Corporations</a:t>
            </a:r>
            <a:endParaRPr lang="ko-KR" altLang="ko-KR" kern="100" dirty="0">
              <a:latin typeface="맑은 고딕" panose="020B0503020000020004" pitchFamily="34" charset="-127"/>
              <a:cs typeface="Times New Roman" panose="02020603050405020304" pitchFamily="18" charset="0"/>
            </a:endParaRPr>
          </a:p>
          <a:p>
            <a:pPr algn="just"/>
            <a:r>
              <a:rPr lang="en-US" altLang="ko-KR" kern="100" dirty="0">
                <a:latin typeface="맑은 고딕" panose="020B0503020000020004" pitchFamily="34" charset="-127"/>
                <a:cs typeface="Times New Roman" panose="02020603050405020304" pitchFamily="18" charset="0"/>
              </a:rPr>
              <a:t>RE100</a:t>
            </a:r>
            <a:endParaRPr lang="ko-KR" altLang="ko-KR" kern="100" dirty="0">
              <a:latin typeface="맑은 고딕" panose="020B0503020000020004" pitchFamily="34" charset="-127"/>
              <a:cs typeface="Times New Roman" panose="02020603050405020304" pitchFamily="18" charset="0"/>
            </a:endParaRPr>
          </a:p>
          <a:p>
            <a:pPr algn="just"/>
            <a:r>
              <a:rPr lang="en-US" altLang="ko-KR" kern="100" dirty="0">
                <a:latin typeface="맑은 고딕" panose="020B0503020000020004" pitchFamily="34" charset="-127"/>
                <a:cs typeface="Times New Roman" panose="02020603050405020304" pitchFamily="18" charset="0"/>
              </a:rPr>
              <a:t>Amazon</a:t>
            </a:r>
            <a:endParaRPr lang="ko-KR" altLang="ko-KR" kern="100" dirty="0">
              <a:latin typeface="맑은 고딕" panose="020B0503020000020004" pitchFamily="34" charset="-127"/>
              <a:cs typeface="Times New Roman" panose="02020603050405020304" pitchFamily="18" charset="0"/>
            </a:endParaRPr>
          </a:p>
          <a:p>
            <a:pPr algn="just"/>
            <a:r>
              <a:rPr lang="en-US" altLang="ko-KR" kern="100" dirty="0">
                <a:latin typeface="맑은 고딕" panose="020B0503020000020004" pitchFamily="34" charset="-127"/>
                <a:cs typeface="Times New Roman" panose="02020603050405020304" pitchFamily="18" charset="0"/>
              </a:rPr>
              <a:t>Microsoft</a:t>
            </a:r>
            <a:endParaRPr lang="ko-KR" altLang="ko-KR" kern="100" dirty="0">
              <a:latin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CAC8262-C606-4942-9D60-0066EC1B26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95" y="723900"/>
            <a:ext cx="10045700" cy="6134100"/>
          </a:xfrm>
          <a:prstGeom prst="rect">
            <a:avLst/>
          </a:prstGeom>
        </p:spPr>
      </p:pic>
      <p:sp>
        <p:nvSpPr>
          <p:cNvPr id="4" name="Google Shape;144;p21">
            <a:extLst>
              <a:ext uri="{FF2B5EF4-FFF2-40B4-BE49-F238E27FC236}">
                <a16:creationId xmlns:a16="http://schemas.microsoft.com/office/drawing/2014/main" id="{A3D90D03-9E5E-7C41-A41B-7412576C0CA0}"/>
              </a:ext>
            </a:extLst>
          </p:cNvPr>
          <p:cNvSpPr txBox="1"/>
          <p:nvPr/>
        </p:nvSpPr>
        <p:spPr>
          <a:xfrm>
            <a:off x="840795" y="308004"/>
            <a:ext cx="8940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보조금 없이 생산되는 재생 전기 급증 추세</a:t>
            </a:r>
            <a:endParaRPr sz="36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791A7-4050-1B4A-BF70-0CA068C732C6}"/>
              </a:ext>
            </a:extLst>
          </p:cNvPr>
          <p:cNvSpPr txBox="1"/>
          <p:nvPr/>
        </p:nvSpPr>
        <p:spPr>
          <a:xfrm>
            <a:off x="8742466" y="6403850"/>
            <a:ext cx="29040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Bloomberg Green</a:t>
            </a:r>
            <a:endParaRPr kumimoji="1" lang="ko-KR" alt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20611-B54F-D345-9B4A-48DEEE7AB42B}"/>
              </a:ext>
            </a:extLst>
          </p:cNvPr>
          <p:cNvSpPr txBox="1"/>
          <p:nvPr/>
        </p:nvSpPr>
        <p:spPr>
          <a:xfrm>
            <a:off x="3537323" y="6457890"/>
            <a:ext cx="86546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Europe’s Subsidy-free Transition – the road to grid parity, </a:t>
            </a:r>
            <a:r>
              <a:rPr kumimoji="1" lang="en-US" altLang="ko-KR" sz="2000" dirty="0" err="1"/>
              <a:t>inspiratia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37955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EB6C7FC-F22E-0140-BA05-94F2A82F53AD}"/>
              </a:ext>
            </a:extLst>
          </p:cNvPr>
          <p:cNvSpPr/>
          <p:nvPr/>
        </p:nvSpPr>
        <p:spPr>
          <a:xfrm>
            <a:off x="1092305" y="1756705"/>
            <a:ext cx="947399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2400" dirty="0">
              <a:solidFill>
                <a:srgbClr val="444444"/>
              </a:solidFill>
              <a:latin typeface="Tahoma" panose="020B0604030504040204" pitchFamily="34" charset="0"/>
            </a:endParaRPr>
          </a:p>
          <a:p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-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에너지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53%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해외 수입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–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4,000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억 유로 해외 유출</a:t>
            </a:r>
            <a:endParaRPr lang="en-US" altLang="ko-KR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endParaRPr lang="en-US" altLang="ko-KR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-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유럽 화석연료 보조금 연간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1,200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억 유로 지급</a:t>
            </a:r>
            <a:endParaRPr lang="en-US" altLang="ko-KR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endParaRPr lang="en-US" altLang="ko-KR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-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2020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년에만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1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조 유로 투자 필요</a:t>
            </a:r>
            <a:endParaRPr lang="en-US" altLang="ko-KR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endParaRPr lang="en-US" altLang="ko-KR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-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재생에너지 산업 매출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–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1,290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억유로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–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100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만명 고용</a:t>
            </a:r>
            <a:endParaRPr lang="en-US" altLang="ko-KR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endParaRPr lang="en-US" altLang="ko-KR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-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수송부문 </a:t>
            </a:r>
            <a:r>
              <a:rPr lang="en-US" altLang="ko-KR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94%</a:t>
            </a:r>
            <a:r>
              <a:rPr lang="ko-KR" altLang="en-US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 석유 의존</a:t>
            </a:r>
            <a:endParaRPr lang="en-US" altLang="ko-KR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sp>
        <p:nvSpPr>
          <p:cNvPr id="4" name="Google Shape;144;p21">
            <a:extLst>
              <a:ext uri="{FF2B5EF4-FFF2-40B4-BE49-F238E27FC236}">
                <a16:creationId xmlns:a16="http://schemas.microsoft.com/office/drawing/2014/main" id="{EFA43A88-354A-8C44-858D-F36A0F9B4E46}"/>
              </a:ext>
            </a:extLst>
          </p:cNvPr>
          <p:cNvSpPr txBox="1"/>
          <p:nvPr/>
        </p:nvSpPr>
        <p:spPr>
          <a:xfrm>
            <a:off x="533610" y="904825"/>
            <a:ext cx="52956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EU 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에너지 관련 현황</a:t>
            </a:r>
            <a:endParaRPr sz="36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B90F6-4F64-EE48-851B-4ACC4A9A0B17}"/>
              </a:ext>
            </a:extLst>
          </p:cNvPr>
          <p:cNvSpPr txBox="1"/>
          <p:nvPr/>
        </p:nvSpPr>
        <p:spPr>
          <a:xfrm>
            <a:off x="8742466" y="6403850"/>
            <a:ext cx="34495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European Commission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892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남자, 신문, 쥐고있는이(가) 표시된 사진&#10;&#10;자동 생성된 설명">
            <a:extLst>
              <a:ext uri="{FF2B5EF4-FFF2-40B4-BE49-F238E27FC236}">
                <a16:creationId xmlns:a16="http://schemas.microsoft.com/office/drawing/2014/main" id="{E5262C42-F639-674E-942A-28696B7B95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550" y="114300"/>
            <a:ext cx="7512050" cy="6060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A274E1-7328-DD41-A1DA-F1FF5D292689}"/>
              </a:ext>
            </a:extLst>
          </p:cNvPr>
          <p:cNvSpPr txBox="1"/>
          <p:nvPr/>
        </p:nvSpPr>
        <p:spPr>
          <a:xfrm>
            <a:off x="8325638" y="6374368"/>
            <a:ext cx="354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연합뉴스 </a:t>
            </a:r>
            <a:r>
              <a:rPr kumimoji="1" lang="en-US" altLang="ko-KR" dirty="0"/>
              <a:t>(2019</a:t>
            </a:r>
            <a:r>
              <a:rPr kumimoji="1" lang="ko-KR" altLang="en-US" dirty="0"/>
              <a:t>년 </a:t>
            </a:r>
            <a:r>
              <a:rPr kumimoji="1" lang="en-US" altLang="ko-KR" dirty="0"/>
              <a:t>5</a:t>
            </a:r>
            <a:r>
              <a:rPr kumimoji="1" lang="ko-KR" altLang="en-US" dirty="0"/>
              <a:t>월 </a:t>
            </a:r>
            <a:r>
              <a:rPr kumimoji="1" lang="en-US" altLang="ko-KR" dirty="0"/>
              <a:t>9</a:t>
            </a:r>
            <a:r>
              <a:rPr kumimoji="1" lang="ko-KR" altLang="en-US" dirty="0"/>
              <a:t>일</a:t>
            </a:r>
            <a:r>
              <a:rPr kumimoji="1" lang="en-US" altLang="ko-KR" dirty="0"/>
              <a:t>)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9169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CFCBC-8577-9E4A-898F-3D41CB7ADC6F}"/>
              </a:ext>
            </a:extLst>
          </p:cNvPr>
          <p:cNvSpPr txBox="1"/>
          <p:nvPr/>
        </p:nvSpPr>
        <p:spPr>
          <a:xfrm>
            <a:off x="2601293" y="2967335"/>
            <a:ext cx="6989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400" dirty="0">
                <a:solidFill>
                  <a:srgbClr val="002060"/>
                </a:solidFill>
              </a:rPr>
              <a:t>3.</a:t>
            </a:r>
            <a:r>
              <a:rPr kumimoji="1" lang="ko-KR" altLang="en-US" sz="5400" dirty="0">
                <a:solidFill>
                  <a:srgbClr val="002060"/>
                </a:solidFill>
              </a:rPr>
              <a:t> 미국 그린뉴딜 동향</a:t>
            </a:r>
          </a:p>
        </p:txBody>
      </p:sp>
    </p:spTree>
    <p:extLst>
      <p:ext uri="{BB962C8B-B14F-4D97-AF65-F5344CB8AC3E}">
        <p14:creationId xmlns:p14="http://schemas.microsoft.com/office/powerpoint/2010/main" val="2441569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CFCBC-8577-9E4A-898F-3D41CB7ADC6F}"/>
              </a:ext>
            </a:extLst>
          </p:cNvPr>
          <p:cNvSpPr txBox="1"/>
          <p:nvPr/>
        </p:nvSpPr>
        <p:spPr>
          <a:xfrm>
            <a:off x="4562567" y="2828835"/>
            <a:ext cx="3066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7200" dirty="0"/>
              <a:t>3.</a:t>
            </a:r>
            <a:r>
              <a:rPr kumimoji="1" lang="ko-KR" altLang="en-US" sz="7200" dirty="0"/>
              <a:t> 미국</a:t>
            </a:r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DCEBD78-0254-214E-B0E2-01F8E06CC0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69" y="840390"/>
            <a:ext cx="7956458" cy="6017610"/>
          </a:xfrm>
          <a:prstGeom prst="rect">
            <a:avLst/>
          </a:prstGeom>
        </p:spPr>
      </p:pic>
      <p:sp>
        <p:nvSpPr>
          <p:cNvPr id="4" name="Google Shape;144;p21">
            <a:extLst>
              <a:ext uri="{FF2B5EF4-FFF2-40B4-BE49-F238E27FC236}">
                <a16:creationId xmlns:a16="http://schemas.microsoft.com/office/drawing/2014/main" id="{07D80C51-7D01-644E-A60E-E1EFEC92E0A6}"/>
              </a:ext>
            </a:extLst>
          </p:cNvPr>
          <p:cNvSpPr txBox="1"/>
          <p:nvPr/>
        </p:nvSpPr>
        <p:spPr>
          <a:xfrm>
            <a:off x="517126" y="317170"/>
            <a:ext cx="65518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미국 현황 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-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전력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/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수송 배출량 역전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69823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4;p21">
            <a:extLst>
              <a:ext uri="{FF2B5EF4-FFF2-40B4-BE49-F238E27FC236}">
                <a16:creationId xmlns:a16="http://schemas.microsoft.com/office/drawing/2014/main" id="{C28E7FB3-57A2-2042-9868-42C9B22E5C82}"/>
              </a:ext>
            </a:extLst>
          </p:cNvPr>
          <p:cNvSpPr txBox="1"/>
          <p:nvPr/>
        </p:nvSpPr>
        <p:spPr>
          <a:xfrm>
            <a:off x="428091" y="243032"/>
            <a:ext cx="96793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민주당 그린 뉴딜 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–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좋은 일자리와 생존 가능한 미래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1098308-134A-2C4E-BD22-0E43BF5FEF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193" y="975350"/>
            <a:ext cx="6211613" cy="414107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758A5331-1338-6945-B81B-898BCE62DC94}"/>
              </a:ext>
            </a:extLst>
          </p:cNvPr>
          <p:cNvSpPr/>
          <p:nvPr/>
        </p:nvSpPr>
        <p:spPr>
          <a:xfrm>
            <a:off x="1130753" y="5325523"/>
            <a:ext cx="101028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ko-KR" altLang="en-US" dirty="0">
                <a:solidFill>
                  <a:srgbClr val="002060"/>
                </a:solidFill>
              </a:rPr>
              <a:t>취업 보장 </a:t>
            </a:r>
            <a:r>
              <a:rPr kumimoji="1" lang="en-US" altLang="ko-KR" dirty="0">
                <a:solidFill>
                  <a:srgbClr val="002060"/>
                </a:solidFill>
              </a:rPr>
              <a:t>–</a:t>
            </a:r>
            <a:r>
              <a:rPr kumimoji="1" lang="ko-KR" altLang="en-US" dirty="0">
                <a:solidFill>
                  <a:srgbClr val="002060"/>
                </a:solidFill>
              </a:rPr>
              <a:t> 생계 가능한 월급</a:t>
            </a:r>
            <a:r>
              <a:rPr kumimoji="1" lang="en-US" altLang="ko-KR" dirty="0">
                <a:solidFill>
                  <a:srgbClr val="002060"/>
                </a:solidFill>
              </a:rPr>
              <a:t>,</a:t>
            </a:r>
            <a:r>
              <a:rPr kumimoji="1" lang="ko-KR" altLang="en-US" dirty="0">
                <a:solidFill>
                  <a:srgbClr val="002060"/>
                </a:solidFill>
              </a:rPr>
              <a:t> 유급 휴가</a:t>
            </a:r>
            <a:r>
              <a:rPr kumimoji="1" lang="en-US" altLang="ko-KR" dirty="0">
                <a:solidFill>
                  <a:srgbClr val="002060"/>
                </a:solidFill>
              </a:rPr>
              <a:t>/</a:t>
            </a:r>
            <a:r>
              <a:rPr kumimoji="1" lang="ko-KR" altLang="en-US" dirty="0">
                <a:solidFill>
                  <a:srgbClr val="002060"/>
                </a:solidFill>
              </a:rPr>
              <a:t>병가</a:t>
            </a:r>
            <a:endParaRPr kumimoji="1" lang="en-US" altLang="ko-KR" dirty="0">
              <a:solidFill>
                <a:srgbClr val="002060"/>
              </a:solidFill>
            </a:endParaRPr>
          </a:p>
          <a:p>
            <a:endParaRPr kumimoji="1" lang="en-US" altLang="ko-KR" sz="1200" dirty="0">
              <a:solidFill>
                <a:srgbClr val="002060"/>
              </a:solidFill>
            </a:endParaRPr>
          </a:p>
          <a:p>
            <a:r>
              <a:rPr kumimoji="1" lang="ko-KR" altLang="en-US" dirty="0">
                <a:solidFill>
                  <a:srgbClr val="002060"/>
                </a:solidFill>
              </a:rPr>
              <a:t>전국민에게 건강보험</a:t>
            </a:r>
            <a:r>
              <a:rPr kumimoji="1" lang="en-US" altLang="ko-KR" dirty="0">
                <a:solidFill>
                  <a:srgbClr val="002060"/>
                </a:solidFill>
              </a:rPr>
              <a:t>,</a:t>
            </a:r>
            <a:r>
              <a:rPr kumimoji="1" lang="ko-KR" altLang="en-US" dirty="0">
                <a:solidFill>
                  <a:srgbClr val="002060"/>
                </a:solidFill>
              </a:rPr>
              <a:t> 주거 보장</a:t>
            </a:r>
            <a:r>
              <a:rPr kumimoji="1" lang="en-US" altLang="ko-KR" dirty="0">
                <a:solidFill>
                  <a:srgbClr val="002060"/>
                </a:solidFill>
              </a:rPr>
              <a:t>,</a:t>
            </a:r>
            <a:r>
              <a:rPr kumimoji="1" lang="ko-KR" altLang="en-US" dirty="0">
                <a:solidFill>
                  <a:srgbClr val="002060"/>
                </a:solidFill>
              </a:rPr>
              <a:t> 경제적 안정 보장</a:t>
            </a:r>
            <a:r>
              <a:rPr kumimoji="1" lang="en-US" altLang="ko-KR" dirty="0">
                <a:solidFill>
                  <a:srgbClr val="002060"/>
                </a:solidFill>
              </a:rPr>
              <a:t>,</a:t>
            </a:r>
            <a:r>
              <a:rPr kumimoji="1" lang="ko-KR" altLang="en-US" dirty="0">
                <a:solidFill>
                  <a:srgbClr val="002060"/>
                </a:solidFill>
              </a:rPr>
              <a:t> 깨끗한 공기</a:t>
            </a:r>
            <a:r>
              <a:rPr kumimoji="1" lang="en-US" altLang="ko-KR" dirty="0">
                <a:solidFill>
                  <a:srgbClr val="002060"/>
                </a:solidFill>
              </a:rPr>
              <a:t>,</a:t>
            </a:r>
            <a:r>
              <a:rPr kumimoji="1" lang="ko-KR" altLang="en-US" dirty="0">
                <a:solidFill>
                  <a:srgbClr val="002060"/>
                </a:solidFill>
              </a:rPr>
              <a:t> 물</a:t>
            </a:r>
            <a:r>
              <a:rPr kumimoji="1" lang="en-US" altLang="ko-KR" dirty="0">
                <a:solidFill>
                  <a:srgbClr val="002060"/>
                </a:solidFill>
              </a:rPr>
              <a:t>,</a:t>
            </a:r>
            <a:r>
              <a:rPr kumimoji="1" lang="ko-KR" altLang="en-US" dirty="0">
                <a:solidFill>
                  <a:srgbClr val="002060"/>
                </a:solidFill>
              </a:rPr>
              <a:t> 저렴한 식품</a:t>
            </a:r>
            <a:r>
              <a:rPr kumimoji="1" lang="en-US" altLang="ko-KR" dirty="0">
                <a:solidFill>
                  <a:srgbClr val="002060"/>
                </a:solidFill>
              </a:rPr>
              <a:t>,</a:t>
            </a:r>
            <a:r>
              <a:rPr kumimoji="1" lang="ko-KR" altLang="en-US" dirty="0">
                <a:solidFill>
                  <a:srgbClr val="002060"/>
                </a:solidFill>
              </a:rPr>
              <a:t> 자연 접근 보장</a:t>
            </a:r>
            <a:endParaRPr kumimoji="1" lang="en-US" altLang="ko-KR" dirty="0">
              <a:solidFill>
                <a:srgbClr val="002060"/>
              </a:solidFill>
            </a:endParaRPr>
          </a:p>
          <a:p>
            <a:endParaRPr kumimoji="1" lang="en-US" altLang="ko-KR" sz="1200" dirty="0">
              <a:solidFill>
                <a:srgbClr val="002060"/>
              </a:solidFill>
            </a:endParaRPr>
          </a:p>
          <a:p>
            <a:r>
              <a:rPr kumimoji="1" lang="ko-KR" altLang="en-US" dirty="0">
                <a:solidFill>
                  <a:srgbClr val="002060"/>
                </a:solidFill>
              </a:rPr>
              <a:t>전국민에게 대학 교육 포함 질좋은 교육 기회 제공</a:t>
            </a:r>
          </a:p>
        </p:txBody>
      </p:sp>
    </p:spTree>
    <p:extLst>
      <p:ext uri="{BB962C8B-B14F-4D97-AF65-F5344CB8AC3E}">
        <p14:creationId xmlns:p14="http://schemas.microsoft.com/office/powerpoint/2010/main" val="46638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9F05CA-11A0-9546-A77C-A1B73B67AC66}"/>
              </a:ext>
            </a:extLst>
          </p:cNvPr>
          <p:cNvSpPr txBox="1"/>
          <p:nvPr/>
        </p:nvSpPr>
        <p:spPr>
          <a:xfrm>
            <a:off x="259289" y="685705"/>
            <a:ext cx="1167341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900" dirty="0"/>
              <a:t>   </a:t>
            </a:r>
            <a:endParaRPr kumimoji="1" lang="en-US" altLang="ko-KR" sz="1900" dirty="0"/>
          </a:p>
          <a:p>
            <a:endParaRPr kumimoji="1" lang="en-US" altLang="ko-KR" sz="19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 미국 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100%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전력을 깨끗하고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재생가능하며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제로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에미션 에너지로 공급</a:t>
            </a:r>
            <a:endParaRPr kumimoji="1" lang="en-US" altLang="ko-KR" sz="1900" dirty="0">
              <a:solidFill>
                <a:schemeClr val="accent5">
                  <a:lumMod val="50000"/>
                </a:schemeClr>
              </a:solidFill>
            </a:endParaRPr>
          </a:p>
          <a:p>
            <a:endParaRPr kumimoji="1" lang="en-US" altLang="ko-KR" sz="1900" dirty="0">
              <a:solidFill>
                <a:srgbClr val="002060"/>
              </a:solidFill>
            </a:endParaRPr>
          </a:p>
          <a:p>
            <a:r>
              <a:rPr kumimoji="1" lang="en-US" altLang="ko-KR" sz="1900" dirty="0">
                <a:solidFill>
                  <a:srgbClr val="002060"/>
                </a:solidFill>
              </a:rPr>
              <a:t>-</a:t>
            </a:r>
            <a:r>
              <a:rPr kumimoji="1" lang="ko-KR" altLang="en-US" sz="1900" dirty="0">
                <a:solidFill>
                  <a:srgbClr val="002060"/>
                </a:solidFill>
              </a:rPr>
              <a:t>  미국 인프라 수리 및 업그레이드 </a:t>
            </a:r>
            <a:r>
              <a:rPr kumimoji="1" lang="en-US" altLang="ko-KR" sz="1900" dirty="0">
                <a:solidFill>
                  <a:srgbClr val="002060"/>
                </a:solidFill>
              </a:rPr>
              <a:t>–</a:t>
            </a:r>
            <a:r>
              <a:rPr kumimoji="1" lang="ko-KR" altLang="en-US" sz="1900" dirty="0">
                <a:solidFill>
                  <a:srgbClr val="002060"/>
                </a:solidFill>
              </a:rPr>
              <a:t> 기술가능한 한도내에서 공해 및 온실가스 저감</a:t>
            </a:r>
            <a:endParaRPr kumimoji="1" lang="en-US" altLang="ko-KR" sz="19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kumimoji="1" lang="en-US" altLang="ko-KR" sz="1900" dirty="0">
              <a:solidFill>
                <a:srgbClr val="002060"/>
              </a:solidFill>
            </a:endParaRPr>
          </a:p>
          <a:p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 미국 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100%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전력을 깨끗하고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재생가능하며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제로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에미션 에너지로 공급</a:t>
            </a:r>
            <a:endParaRPr kumimoji="1" lang="en-US" altLang="ko-KR" sz="1900" dirty="0">
              <a:solidFill>
                <a:schemeClr val="accent5">
                  <a:lumMod val="50000"/>
                </a:schemeClr>
              </a:solidFill>
            </a:endParaRPr>
          </a:p>
          <a:p>
            <a:endParaRPr kumimoji="1" lang="en-US" altLang="ko-KR" sz="1900" dirty="0">
              <a:solidFill>
                <a:srgbClr val="002060"/>
              </a:solidFill>
            </a:endParaRPr>
          </a:p>
          <a:p>
            <a:r>
              <a:rPr kumimoji="1" lang="en-US" altLang="ko-KR" sz="1900" dirty="0">
                <a:solidFill>
                  <a:srgbClr val="002060"/>
                </a:solidFill>
              </a:rPr>
              <a:t>-</a:t>
            </a:r>
            <a:r>
              <a:rPr kumimoji="1" lang="ko-KR" altLang="en-US" sz="1900" dirty="0">
                <a:solidFill>
                  <a:srgbClr val="002060"/>
                </a:solidFill>
              </a:rPr>
              <a:t>  에너지 효율적</a:t>
            </a:r>
            <a:r>
              <a:rPr kumimoji="1" lang="en-US" altLang="ko-KR" sz="1900" dirty="0">
                <a:solidFill>
                  <a:srgbClr val="002060"/>
                </a:solidFill>
              </a:rPr>
              <a:t>,</a:t>
            </a:r>
            <a:r>
              <a:rPr kumimoji="1" lang="ko-KR" altLang="en-US" sz="1900" dirty="0">
                <a:solidFill>
                  <a:srgbClr val="002060"/>
                </a:solidFill>
              </a:rPr>
              <a:t> 분산된 스마트 전력망을 구축해 저렴한 가격의 전력 공급</a:t>
            </a:r>
            <a:endParaRPr kumimoji="1" lang="en-US" altLang="ko-KR" sz="1900" dirty="0">
              <a:solidFill>
                <a:srgbClr val="002060"/>
              </a:solidFill>
            </a:endParaRPr>
          </a:p>
          <a:p>
            <a:endParaRPr kumimoji="1" lang="en-US" altLang="ko-KR" sz="1900" dirty="0">
              <a:solidFill>
                <a:srgbClr val="002060"/>
              </a:solidFill>
            </a:endParaRPr>
          </a:p>
          <a:p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 물 사용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에너지 사용 효율이 극대화되며 안전하고 저렴하고 편안하며 튼튼하며 가능한 모든 기능이 </a:t>
            </a:r>
            <a:endParaRPr kumimoji="1" lang="en-US" altLang="ko-KR" sz="19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  전기화 되어 있는 주택으로 업그레이드 및 신규 건설</a:t>
            </a:r>
            <a:endParaRPr kumimoji="1" lang="en-US" altLang="ko-KR" sz="1900" dirty="0">
              <a:solidFill>
                <a:schemeClr val="accent5">
                  <a:lumMod val="50000"/>
                </a:schemeClr>
              </a:solidFill>
            </a:endParaRPr>
          </a:p>
          <a:p>
            <a:endParaRPr kumimoji="1" lang="en-US" altLang="ko-KR" sz="1900" dirty="0">
              <a:solidFill>
                <a:srgbClr val="002060"/>
              </a:solidFill>
            </a:endParaRPr>
          </a:p>
          <a:p>
            <a:r>
              <a:rPr kumimoji="1" lang="en-US" altLang="ko-KR" sz="1900" dirty="0">
                <a:solidFill>
                  <a:srgbClr val="002060"/>
                </a:solidFill>
              </a:rPr>
              <a:t>-</a:t>
            </a:r>
            <a:r>
              <a:rPr kumimoji="1" lang="ko-KR" altLang="en-US" sz="1900" dirty="0">
                <a:solidFill>
                  <a:srgbClr val="002060"/>
                </a:solidFill>
              </a:rPr>
              <a:t>  기술적으로 가능한 한도내에서 공해 및 온실가스 배출을 제로화 하는 수송 시스템으로 전면 개혁하고 </a:t>
            </a:r>
            <a:endParaRPr kumimoji="1" lang="en-US" altLang="ko-KR" sz="1900" dirty="0">
              <a:solidFill>
                <a:srgbClr val="002060"/>
              </a:solidFill>
            </a:endParaRPr>
          </a:p>
          <a:p>
            <a:r>
              <a:rPr kumimoji="1" lang="en-US" altLang="ko-KR" sz="1900" dirty="0">
                <a:solidFill>
                  <a:srgbClr val="002060"/>
                </a:solidFill>
              </a:rPr>
              <a:t>   </a:t>
            </a:r>
            <a:r>
              <a:rPr kumimoji="1" lang="ko-KR" altLang="en-US" sz="1900" dirty="0">
                <a:solidFill>
                  <a:srgbClr val="002060"/>
                </a:solidFill>
              </a:rPr>
              <a:t>이를 위해 다음 영역에 투자 </a:t>
            </a:r>
            <a:r>
              <a:rPr kumimoji="1" lang="en-US" altLang="ko-KR" sz="1900" dirty="0">
                <a:solidFill>
                  <a:srgbClr val="002060"/>
                </a:solidFill>
              </a:rPr>
              <a:t>(1)</a:t>
            </a:r>
            <a:r>
              <a:rPr kumimoji="1" lang="ko-KR" altLang="en-US" sz="1900" dirty="0">
                <a:solidFill>
                  <a:srgbClr val="002060"/>
                </a:solidFill>
              </a:rPr>
              <a:t> 제로 에미션 자동차 인프라 및 생산에 투자</a:t>
            </a:r>
            <a:r>
              <a:rPr kumimoji="1" lang="en-US" altLang="ko-KR" sz="1900" dirty="0">
                <a:solidFill>
                  <a:srgbClr val="002060"/>
                </a:solidFill>
              </a:rPr>
              <a:t>,</a:t>
            </a:r>
            <a:r>
              <a:rPr kumimoji="1" lang="ko-KR" altLang="en-US" sz="1900" dirty="0">
                <a:solidFill>
                  <a:srgbClr val="002060"/>
                </a:solidFill>
              </a:rPr>
              <a:t> </a:t>
            </a:r>
            <a:r>
              <a:rPr kumimoji="1" lang="en-US" altLang="ko-KR" sz="1900" dirty="0">
                <a:solidFill>
                  <a:srgbClr val="002060"/>
                </a:solidFill>
              </a:rPr>
              <a:t>(2)</a:t>
            </a:r>
            <a:r>
              <a:rPr kumimoji="1" lang="ko-KR" altLang="en-US" sz="1900" dirty="0">
                <a:solidFill>
                  <a:srgbClr val="002060"/>
                </a:solidFill>
              </a:rPr>
              <a:t> 깨끗하고 저렴하며 </a:t>
            </a:r>
            <a:endParaRPr kumimoji="1" lang="en-US" altLang="ko-KR" sz="1900" dirty="0">
              <a:solidFill>
                <a:srgbClr val="002060"/>
              </a:solidFill>
            </a:endParaRPr>
          </a:p>
          <a:p>
            <a:r>
              <a:rPr kumimoji="1" lang="ko-KR" altLang="en-US" sz="1900" dirty="0">
                <a:solidFill>
                  <a:srgbClr val="002060"/>
                </a:solidFill>
              </a:rPr>
              <a:t>   이용이 용이한 대중교통</a:t>
            </a:r>
            <a:r>
              <a:rPr kumimoji="1" lang="en-US" altLang="ko-KR" sz="1900" dirty="0">
                <a:solidFill>
                  <a:srgbClr val="002060"/>
                </a:solidFill>
              </a:rPr>
              <a:t>,</a:t>
            </a:r>
            <a:r>
              <a:rPr kumimoji="1" lang="ko-KR" altLang="en-US" sz="1900" dirty="0">
                <a:solidFill>
                  <a:srgbClr val="002060"/>
                </a:solidFill>
              </a:rPr>
              <a:t> </a:t>
            </a:r>
            <a:r>
              <a:rPr kumimoji="1" lang="en-US" altLang="ko-KR" sz="1900" dirty="0">
                <a:solidFill>
                  <a:srgbClr val="002060"/>
                </a:solidFill>
              </a:rPr>
              <a:t>(3)</a:t>
            </a:r>
            <a:r>
              <a:rPr kumimoji="1" lang="ko-KR" altLang="en-US" sz="1900" dirty="0">
                <a:solidFill>
                  <a:srgbClr val="002060"/>
                </a:solidFill>
              </a:rPr>
              <a:t> 고속철도</a:t>
            </a:r>
            <a:endParaRPr kumimoji="1" lang="en-US" altLang="ko-KR" sz="1900" dirty="0">
              <a:solidFill>
                <a:srgbClr val="002060"/>
              </a:solidFill>
            </a:endParaRPr>
          </a:p>
          <a:p>
            <a:endParaRPr kumimoji="1" lang="en-US" altLang="ko-KR" sz="1900" dirty="0">
              <a:solidFill>
                <a:srgbClr val="002060"/>
              </a:solidFill>
            </a:endParaRPr>
          </a:p>
          <a:p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 미국내 청정 제조업 대폭 증대</a:t>
            </a:r>
            <a:r>
              <a:rPr kumimoji="1" lang="en-US" altLang="ko-KR" sz="19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kumimoji="1" lang="ko-KR" altLang="en-US" sz="1900" dirty="0">
                <a:solidFill>
                  <a:schemeClr val="accent5">
                    <a:lumMod val="50000"/>
                  </a:schemeClr>
                </a:solidFill>
              </a:rPr>
              <a:t> 공해와 온실가스 배출을 기술적으로 가능한 한도내에서 최대한 감축</a:t>
            </a:r>
            <a:endParaRPr kumimoji="1" lang="en-US" altLang="ko-KR" sz="1900" dirty="0">
              <a:solidFill>
                <a:schemeClr val="accent5">
                  <a:lumMod val="50000"/>
                </a:schemeClr>
              </a:solidFill>
            </a:endParaRPr>
          </a:p>
          <a:p>
            <a:endParaRPr kumimoji="1" lang="en-US" altLang="ko-KR" sz="1900" dirty="0">
              <a:solidFill>
                <a:srgbClr val="002060"/>
              </a:solidFill>
            </a:endParaRPr>
          </a:p>
          <a:p>
            <a:r>
              <a:rPr kumimoji="1" lang="en-US" altLang="ko-KR" sz="1900" dirty="0">
                <a:solidFill>
                  <a:srgbClr val="002060"/>
                </a:solidFill>
              </a:rPr>
              <a:t>-</a:t>
            </a:r>
            <a:r>
              <a:rPr kumimoji="1" lang="ko-KR" altLang="en-US" sz="1900" dirty="0">
                <a:solidFill>
                  <a:srgbClr val="002060"/>
                </a:solidFill>
              </a:rPr>
              <a:t>  농부와 목장주들과 협력해 농업 분야에서 온실가스 배출을 기술적으로 가능한 한도내에서 최대한 감축</a:t>
            </a:r>
          </a:p>
        </p:txBody>
      </p:sp>
      <p:sp>
        <p:nvSpPr>
          <p:cNvPr id="5" name="Google Shape;144;p21">
            <a:extLst>
              <a:ext uri="{FF2B5EF4-FFF2-40B4-BE49-F238E27FC236}">
                <a16:creationId xmlns:a16="http://schemas.microsoft.com/office/drawing/2014/main" id="{3712CD2C-DC52-3B4B-90BB-FD85D30F3482}"/>
              </a:ext>
            </a:extLst>
          </p:cNvPr>
          <p:cNvSpPr txBox="1"/>
          <p:nvPr/>
        </p:nvSpPr>
        <p:spPr>
          <a:xfrm>
            <a:off x="259289" y="424095"/>
            <a:ext cx="100637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그린 뉴딜 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–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재생에너지 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100%,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제로 에미션 자동차 등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24272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50C9C6-04EF-4B4F-8261-19D894929E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9" y="1173847"/>
            <a:ext cx="7772400" cy="5232400"/>
          </a:xfrm>
          <a:prstGeom prst="rect">
            <a:avLst/>
          </a:prstGeom>
        </p:spPr>
      </p:pic>
      <p:sp>
        <p:nvSpPr>
          <p:cNvPr id="3" name="Google Shape;144;p21">
            <a:extLst>
              <a:ext uri="{FF2B5EF4-FFF2-40B4-BE49-F238E27FC236}">
                <a16:creationId xmlns:a16="http://schemas.microsoft.com/office/drawing/2014/main" id="{2689DE5A-851B-6C44-9422-2824D154078D}"/>
              </a:ext>
            </a:extLst>
          </p:cNvPr>
          <p:cNvSpPr txBox="1"/>
          <p:nvPr/>
        </p:nvSpPr>
        <p:spPr>
          <a:xfrm>
            <a:off x="391418" y="451753"/>
            <a:ext cx="100206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그린 뉴딜 추진 바이든 후보 대선 당선 여부에 달려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CB634A1-552A-384A-B6D9-90E87F6C0C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6838122" y="189409"/>
            <a:ext cx="5353878" cy="64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80F74E8-9156-A84D-95A3-6D872FFEFAA3}"/>
              </a:ext>
            </a:extLst>
          </p:cNvPr>
          <p:cNvSpPr/>
          <p:nvPr/>
        </p:nvSpPr>
        <p:spPr>
          <a:xfrm>
            <a:off x="1405466" y="1176898"/>
            <a:ext cx="938106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i="0" dirty="0">
                <a:solidFill>
                  <a:srgbClr val="002060"/>
                </a:solidFill>
                <a:effectLst/>
                <a:latin typeface="brother-1816"/>
              </a:rPr>
              <a:t>1.</a:t>
            </a:r>
            <a:r>
              <a:rPr lang="ko-KR" altLang="en-US" sz="2000" b="1" i="0" dirty="0">
                <a:solidFill>
                  <a:srgbClr val="002060"/>
                </a:solidFill>
                <a:effectLst/>
                <a:latin typeface="brother-1816"/>
              </a:rPr>
              <a:t> 미국이 </a:t>
            </a:r>
            <a:r>
              <a:rPr lang="en-US" altLang="ko-KR" sz="2000" b="1" i="0" dirty="0">
                <a:solidFill>
                  <a:srgbClr val="002060"/>
                </a:solidFill>
                <a:effectLst/>
                <a:latin typeface="brother-1816"/>
              </a:rPr>
              <a:t>100%</a:t>
            </a:r>
            <a:r>
              <a:rPr lang="ko-KR" altLang="en-US" sz="2000" b="1" i="0" dirty="0">
                <a:solidFill>
                  <a:srgbClr val="002060"/>
                </a:solidFill>
                <a:effectLst/>
                <a:latin typeface="brother-1816"/>
              </a:rPr>
              <a:t> 청정에너지 경제 구축을 달성해 </a:t>
            </a:r>
            <a:r>
              <a:rPr lang="en-US" altLang="ko-KR" sz="2000" b="1" i="0" dirty="0">
                <a:solidFill>
                  <a:srgbClr val="002060"/>
                </a:solidFill>
                <a:effectLst/>
                <a:latin typeface="brother-1816"/>
              </a:rPr>
              <a:t>2050</a:t>
            </a:r>
            <a:r>
              <a:rPr lang="ko-KR" altLang="en-US" sz="2000" b="1" i="0" dirty="0">
                <a:solidFill>
                  <a:srgbClr val="002060"/>
                </a:solidFill>
                <a:effectLst/>
                <a:latin typeface="brother-1816"/>
              </a:rPr>
              <a:t>년 전에 넷제로 달성 </a:t>
            </a:r>
            <a:endParaRPr lang="en-US" altLang="ko-KR" sz="2000" b="1" dirty="0">
              <a:solidFill>
                <a:srgbClr val="002060"/>
              </a:solidFill>
              <a:latin typeface="brother-1816"/>
            </a:endParaRPr>
          </a:p>
          <a:p>
            <a:r>
              <a:rPr lang="ko-KR" altLang="en-US" b="0" i="0" dirty="0">
                <a:solidFill>
                  <a:srgbClr val="002060"/>
                </a:solidFill>
                <a:effectLst/>
                <a:latin typeface="brother-1816"/>
              </a:rPr>
              <a:t>      </a:t>
            </a:r>
            <a:endParaRPr lang="en-US" altLang="ko-KR" b="0" i="0" dirty="0">
              <a:solidFill>
                <a:srgbClr val="002060"/>
              </a:solidFill>
              <a:effectLst/>
              <a:latin typeface="brother-1816"/>
            </a:endParaRPr>
          </a:p>
          <a:p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     </a:t>
            </a:r>
            <a:r>
              <a:rPr lang="en-US" altLang="ko-KR" b="0" i="0" dirty="0">
                <a:solidFill>
                  <a:srgbClr val="002060"/>
                </a:solidFill>
                <a:effectLst/>
                <a:latin typeface="brother-1816"/>
              </a:rPr>
              <a:t>1)</a:t>
            </a:r>
            <a:r>
              <a:rPr lang="ko-KR" altLang="en-US" b="0" i="0" dirty="0">
                <a:solidFill>
                  <a:srgbClr val="002060"/>
                </a:solidFill>
                <a:effectLst/>
                <a:latin typeface="brother-1816"/>
              </a:rPr>
              <a:t> </a:t>
            </a:r>
            <a:r>
              <a:rPr lang="en-US" altLang="ko-KR" b="0" i="0" dirty="0">
                <a:solidFill>
                  <a:srgbClr val="002060"/>
                </a:solidFill>
                <a:effectLst/>
                <a:latin typeface="brother-1816"/>
              </a:rPr>
              <a:t>2025</a:t>
            </a:r>
            <a:r>
              <a:rPr lang="ko-KR" altLang="en-US" b="0" i="0" dirty="0">
                <a:solidFill>
                  <a:srgbClr val="002060"/>
                </a:solidFill>
                <a:effectLst/>
                <a:latin typeface="brother-1816"/>
              </a:rPr>
              <a:t>년 전에 법적 구속력 있는 중간 목표 설정 </a:t>
            </a:r>
            <a:endParaRPr lang="en-US" altLang="ko-KR" b="0" i="0" dirty="0">
              <a:solidFill>
                <a:srgbClr val="002060"/>
              </a:solidFill>
              <a:effectLst/>
              <a:latin typeface="brother-1816"/>
            </a:endParaRPr>
          </a:p>
          <a:p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     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2)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2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차 세계대전 이후 가장 큰 규모의 청정에너지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,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기후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,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혁신 연구 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(4,000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억달러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)</a:t>
            </a:r>
          </a:p>
          <a:p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     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3)</a:t>
            </a:r>
            <a:r>
              <a:rPr lang="ko-KR" altLang="en-US" b="0" i="0" dirty="0">
                <a:solidFill>
                  <a:srgbClr val="002060"/>
                </a:solidFill>
                <a:effectLst/>
                <a:latin typeface="brother-1816"/>
              </a:rPr>
              <a:t>경제 전 부문에 청정에너지 기술의 급속한 보급 지원 </a:t>
            </a:r>
            <a:r>
              <a:rPr lang="en-US" altLang="ko-KR" b="0" i="0" dirty="0">
                <a:solidFill>
                  <a:srgbClr val="002060"/>
                </a:solidFill>
                <a:effectLst/>
                <a:latin typeface="brother-1816"/>
              </a:rPr>
              <a:t>(</a:t>
            </a:r>
            <a:r>
              <a:rPr lang="ko-KR" altLang="en-US" b="0" i="0" dirty="0">
                <a:solidFill>
                  <a:srgbClr val="002060"/>
                </a:solidFill>
                <a:effectLst/>
                <a:latin typeface="brother-1816"/>
              </a:rPr>
              <a:t>취약 지원 추가 지원</a:t>
            </a:r>
            <a:r>
              <a:rPr lang="en-US" altLang="ko-KR" b="0" i="0" dirty="0">
                <a:solidFill>
                  <a:srgbClr val="002060"/>
                </a:solidFill>
                <a:effectLst/>
                <a:latin typeface="brother-1816"/>
              </a:rPr>
              <a:t>)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FEEB3F3-D5AB-474D-BC60-FF22138AD4C9}"/>
              </a:ext>
            </a:extLst>
          </p:cNvPr>
          <p:cNvSpPr/>
          <p:nvPr/>
        </p:nvSpPr>
        <p:spPr>
          <a:xfrm>
            <a:off x="1422507" y="2844224"/>
            <a:ext cx="76276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002060"/>
                </a:solidFill>
                <a:latin typeface="brother-1816"/>
              </a:rPr>
              <a:t>2.</a:t>
            </a:r>
            <a:r>
              <a:rPr lang="ko-KR" altLang="en-US" sz="2000" b="1" dirty="0">
                <a:solidFill>
                  <a:srgbClr val="002060"/>
                </a:solidFill>
                <a:latin typeface="brother-1816"/>
              </a:rPr>
              <a:t> 더 강하고 복원력 있는 국가 구축</a:t>
            </a:r>
            <a:endParaRPr lang="en-US" altLang="ko-KR" sz="2000" b="1" dirty="0">
              <a:solidFill>
                <a:srgbClr val="002060"/>
              </a:solidFill>
              <a:latin typeface="brother-1816"/>
            </a:endParaRPr>
          </a:p>
          <a:p>
            <a:endParaRPr lang="en-US" altLang="ko-KR" sz="1400" dirty="0">
              <a:solidFill>
                <a:srgbClr val="002060"/>
              </a:solidFill>
              <a:latin typeface="brother-1816"/>
            </a:endParaRPr>
          </a:p>
          <a:p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   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-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도로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,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교량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,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건물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,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전력망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,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물 관련 인프라 구축 </a:t>
            </a:r>
            <a:endParaRPr lang="en-US" altLang="ko-KR" dirty="0">
              <a:solidFill>
                <a:srgbClr val="002060"/>
              </a:solidFill>
              <a:latin typeface="brother-1816"/>
            </a:endParaRPr>
          </a:p>
          <a:p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   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-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지역별 기후적응계획 수립</a:t>
            </a:r>
            <a:endParaRPr lang="en-US" altLang="ko-KR" dirty="0">
              <a:solidFill>
                <a:srgbClr val="002060"/>
              </a:solidFill>
              <a:latin typeface="brother-1816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F439171-4C5D-0E42-899F-45E6DE2BF79A}"/>
              </a:ext>
            </a:extLst>
          </p:cNvPr>
          <p:cNvSpPr/>
          <p:nvPr/>
        </p:nvSpPr>
        <p:spPr>
          <a:xfrm>
            <a:off x="1405466" y="4293900"/>
            <a:ext cx="936844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002060"/>
                </a:solidFill>
                <a:latin typeface="brother-1816"/>
              </a:rPr>
              <a:t>3.</a:t>
            </a:r>
            <a:r>
              <a:rPr lang="ko-KR" altLang="en-US" sz="2000" b="1" dirty="0">
                <a:solidFill>
                  <a:srgbClr val="002060"/>
                </a:solidFill>
                <a:latin typeface="brother-1816"/>
              </a:rPr>
              <a:t> 전세계가 기후변화의 위협에 대처하도록 독려</a:t>
            </a:r>
            <a:endParaRPr lang="en-US" altLang="ko-KR" sz="2000" b="1" dirty="0">
              <a:solidFill>
                <a:srgbClr val="002060"/>
              </a:solidFill>
              <a:latin typeface="brother-1816"/>
            </a:endParaRPr>
          </a:p>
          <a:p>
            <a:endParaRPr lang="en-US" altLang="ko-KR" sz="1400" b="1" dirty="0">
              <a:solidFill>
                <a:srgbClr val="002060"/>
              </a:solidFill>
              <a:latin typeface="brother-1816"/>
            </a:endParaRPr>
          </a:p>
          <a:p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    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-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기후변화는 전세계 모든 국가가 단호하게 조치해야 하는 이슈 </a:t>
            </a:r>
            <a:endParaRPr lang="en-US" altLang="ko-KR" dirty="0">
              <a:solidFill>
                <a:srgbClr val="002060"/>
              </a:solidFill>
              <a:latin typeface="brother-1816"/>
            </a:endParaRPr>
          </a:p>
          <a:p>
            <a:r>
              <a:rPr lang="ko-KR" altLang="en-US" b="1" dirty="0">
                <a:solidFill>
                  <a:srgbClr val="002060"/>
                </a:solidFill>
                <a:latin typeface="brother-1816"/>
              </a:rPr>
              <a:t> </a:t>
            </a:r>
            <a:endParaRPr lang="en-US" altLang="ko-KR" b="1" dirty="0">
              <a:solidFill>
                <a:srgbClr val="002060"/>
              </a:solidFill>
              <a:latin typeface="brother-1816"/>
            </a:endParaRPr>
          </a:p>
          <a:p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    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-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파리기후변화협약에 재가입 및 주요국들이 자체 목표를 강화하도록 노력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.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강화된 목표가 </a:t>
            </a:r>
            <a:endParaRPr lang="en-US" altLang="ko-KR" dirty="0">
              <a:solidFill>
                <a:srgbClr val="002060"/>
              </a:solidFill>
              <a:latin typeface="brother-1816"/>
            </a:endParaRPr>
          </a:p>
          <a:p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      지켜질 수 있도록 만들고 미국의 경제와 국력을 이용해 속임수를 쓰지 않도록 하겠음</a:t>
            </a:r>
            <a:endParaRPr lang="en-US" altLang="ko-KR" dirty="0">
              <a:solidFill>
                <a:srgbClr val="002060"/>
              </a:solidFill>
              <a:latin typeface="brother-1816"/>
            </a:endParaRPr>
          </a:p>
          <a:p>
            <a:endParaRPr lang="en-US" altLang="ko-KR" sz="1400" dirty="0">
              <a:solidFill>
                <a:srgbClr val="002060"/>
              </a:solidFill>
              <a:latin typeface="brother-1816"/>
            </a:endParaRPr>
          </a:p>
          <a:p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    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-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기후변화를 외교 정책</a:t>
            </a:r>
            <a:r>
              <a:rPr lang="en-US" altLang="ko-KR" dirty="0">
                <a:solidFill>
                  <a:srgbClr val="002060"/>
                </a:solidFill>
                <a:latin typeface="brother-1816"/>
              </a:rPr>
              <a:t>,</a:t>
            </a:r>
            <a:r>
              <a:rPr lang="ko-KR" altLang="en-US" dirty="0">
                <a:solidFill>
                  <a:srgbClr val="002060"/>
                </a:solidFill>
                <a:latin typeface="brother-1816"/>
              </a:rPr>
              <a:t> 국가안보전략 및 무역에 확실하게 반영될 수 있도록 하겠음</a:t>
            </a:r>
            <a:endParaRPr lang="en-US" altLang="ko-KR" dirty="0">
              <a:solidFill>
                <a:srgbClr val="002060"/>
              </a:solidFill>
              <a:latin typeface="brother-1816"/>
            </a:endParaRPr>
          </a:p>
        </p:txBody>
      </p:sp>
      <p:sp>
        <p:nvSpPr>
          <p:cNvPr id="5" name="Google Shape;144;p21">
            <a:extLst>
              <a:ext uri="{FF2B5EF4-FFF2-40B4-BE49-F238E27FC236}">
                <a16:creationId xmlns:a16="http://schemas.microsoft.com/office/drawing/2014/main" id="{DA8B84B7-2DA3-EE4B-B43F-895AC7A2195C}"/>
              </a:ext>
            </a:extLst>
          </p:cNvPr>
          <p:cNvSpPr txBox="1"/>
          <p:nvPr/>
        </p:nvSpPr>
        <p:spPr>
          <a:xfrm>
            <a:off x="575840" y="348109"/>
            <a:ext cx="83309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2050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넷제로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,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인프라 강화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,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외교</a:t>
            </a:r>
            <a:r>
              <a:rPr lang="en-US" altLang="ko-KR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-</a:t>
            </a:r>
            <a:r>
              <a:rPr lang="ko-KR" altLang="en-US" sz="32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통상 노력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9872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E32073C-037E-134A-BCF0-EABECD4085EA}"/>
              </a:ext>
            </a:extLst>
          </p:cNvPr>
          <p:cNvSpPr/>
          <p:nvPr/>
        </p:nvSpPr>
        <p:spPr>
          <a:xfrm>
            <a:off x="942929" y="1339335"/>
            <a:ext cx="1030614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="0" i="0" dirty="0">
                <a:solidFill>
                  <a:srgbClr val="12204A"/>
                </a:solidFill>
                <a:effectLst/>
                <a:latin typeface="brother-1816"/>
              </a:rPr>
              <a:t>We have to get rid of the old way of thinking that the clean economy and jobs don’t go together. </a:t>
            </a:r>
            <a:r>
              <a:rPr lang="en-US" altLang="ko-KR" sz="3200" b="0" i="1" dirty="0">
                <a:solidFill>
                  <a:srgbClr val="12204A"/>
                </a:solidFill>
                <a:effectLst/>
                <a:latin typeface="brother-1816"/>
              </a:rPr>
              <a:t>They do</a:t>
            </a:r>
            <a:r>
              <a:rPr lang="en-US" altLang="ko-KR" sz="3200" b="0" i="0" dirty="0">
                <a:solidFill>
                  <a:srgbClr val="12204A"/>
                </a:solidFill>
                <a:effectLst/>
                <a:latin typeface="brother-1816"/>
              </a:rPr>
              <a:t>. There are currently more than three million people in the United States employed in the clean energy economy. But there is a huge opportunity to revitalize the U.S. energy sector, boost growth economy-wide, and re-claim the mantle as the world’s clean energy leader and top exporter. And, Joe Biden will ensure that clean economy jobs are good jobs.</a:t>
            </a:r>
          </a:p>
          <a:p>
            <a:endParaRPr lang="en-US" altLang="ko-KR" dirty="0">
              <a:solidFill>
                <a:srgbClr val="12204A"/>
              </a:solidFill>
              <a:latin typeface="brother-1816"/>
            </a:endParaRPr>
          </a:p>
          <a:p>
            <a:endParaRPr lang="en-US" altLang="ko-KR" dirty="0">
              <a:solidFill>
                <a:srgbClr val="12204A"/>
              </a:solidFill>
              <a:latin typeface="brother-1816"/>
            </a:endParaRPr>
          </a:p>
          <a:p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3E29880-26B1-694B-AED1-643A32ADFEE1}"/>
              </a:ext>
            </a:extLst>
          </p:cNvPr>
          <p:cNvSpPr/>
          <p:nvPr/>
        </p:nvSpPr>
        <p:spPr>
          <a:xfrm>
            <a:off x="942929" y="797510"/>
            <a:ext cx="10306142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altLang="ko-KR" sz="3200" dirty="0">
              <a:solidFill>
                <a:srgbClr val="12204A"/>
              </a:solidFill>
              <a:latin typeface="brother-1816"/>
            </a:endParaRPr>
          </a:p>
          <a:p>
            <a:endParaRPr lang="en-US" altLang="ko-KR" sz="3200" dirty="0">
              <a:solidFill>
                <a:srgbClr val="12204A"/>
              </a:solidFill>
              <a:latin typeface="brother-1816"/>
            </a:endParaRPr>
          </a:p>
          <a:p>
            <a:endParaRPr lang="en-US" altLang="ko-KR" sz="3200" dirty="0">
              <a:solidFill>
                <a:srgbClr val="12204A"/>
              </a:solidFill>
              <a:latin typeface="brother-1816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 err="1">
                <a:solidFill>
                  <a:srgbClr val="12204A"/>
                </a:solidFill>
                <a:latin typeface="brother-1816"/>
              </a:rPr>
              <a:t>클린</a:t>
            </a:r>
            <a:r>
              <a:rPr lang="ko-KR" altLang="en-US" sz="3200" dirty="0">
                <a:solidFill>
                  <a:srgbClr val="12204A"/>
                </a:solidFill>
                <a:latin typeface="brother-1816"/>
              </a:rPr>
              <a:t> 에너지 경제가 일자리를 만드는데 도움이 안된다는 낡은 생각에서 벗어나야 합니다</a:t>
            </a:r>
            <a:r>
              <a:rPr lang="en-US" altLang="ko-KR" sz="3200" dirty="0">
                <a:solidFill>
                  <a:srgbClr val="12204A"/>
                </a:solidFill>
                <a:latin typeface="brother-1816"/>
              </a:rPr>
              <a:t>.</a:t>
            </a:r>
            <a:r>
              <a:rPr lang="ko-KR" altLang="en-US" sz="3200" dirty="0">
                <a:solidFill>
                  <a:srgbClr val="12204A"/>
                </a:solidFill>
                <a:latin typeface="brother-1816"/>
              </a:rPr>
              <a:t> 이미 미국에서 </a:t>
            </a:r>
            <a:r>
              <a:rPr lang="en-US" altLang="ko-KR" sz="3200" dirty="0">
                <a:solidFill>
                  <a:srgbClr val="12204A"/>
                </a:solidFill>
                <a:latin typeface="brother-1816"/>
              </a:rPr>
              <a:t>3</a:t>
            </a:r>
            <a:r>
              <a:rPr lang="ko-KR" altLang="en-US" sz="3200" dirty="0">
                <a:solidFill>
                  <a:srgbClr val="12204A"/>
                </a:solidFill>
                <a:latin typeface="brother-1816"/>
              </a:rPr>
              <a:t>백만명이 </a:t>
            </a:r>
            <a:r>
              <a:rPr lang="ko-KR" altLang="en-US" sz="3200" dirty="0" err="1">
                <a:solidFill>
                  <a:srgbClr val="12204A"/>
                </a:solidFill>
                <a:latin typeface="brother-1816"/>
              </a:rPr>
              <a:t>클린</a:t>
            </a:r>
            <a:r>
              <a:rPr lang="ko-KR" altLang="en-US" sz="3200" dirty="0">
                <a:solidFill>
                  <a:srgbClr val="12204A"/>
                </a:solidFill>
                <a:latin typeface="brother-1816"/>
              </a:rPr>
              <a:t> 에너지 관련 일을 하고 있습니다</a:t>
            </a:r>
            <a:r>
              <a:rPr lang="en-US" altLang="ko-KR" sz="3200" dirty="0">
                <a:solidFill>
                  <a:srgbClr val="12204A"/>
                </a:solidFill>
                <a:latin typeface="brother-1816"/>
              </a:rPr>
              <a:t>.</a:t>
            </a:r>
            <a:r>
              <a:rPr lang="ko-KR" altLang="en-US" sz="3200" dirty="0">
                <a:solidFill>
                  <a:srgbClr val="12204A"/>
                </a:solidFill>
                <a:latin typeface="brother-1816"/>
              </a:rPr>
              <a:t> </a:t>
            </a:r>
            <a:endParaRPr lang="en-US" altLang="ko-KR" sz="3200" dirty="0">
              <a:solidFill>
                <a:srgbClr val="12204A"/>
              </a:solidFill>
              <a:latin typeface="brother-1816"/>
            </a:endParaRPr>
          </a:p>
          <a:p>
            <a:endParaRPr lang="en-US" altLang="ko-KR" sz="3200" b="0" i="0" dirty="0">
              <a:solidFill>
                <a:srgbClr val="12204A"/>
              </a:solidFill>
              <a:effectLst/>
              <a:latin typeface="brother-1816"/>
            </a:endParaRPr>
          </a:p>
          <a:p>
            <a:endParaRPr lang="en-US" altLang="ko-KR" sz="3200" b="0" i="0" dirty="0">
              <a:solidFill>
                <a:srgbClr val="12204A"/>
              </a:solidFill>
              <a:effectLst/>
              <a:latin typeface="brother-1816"/>
            </a:endParaRPr>
          </a:p>
          <a:p>
            <a:endParaRPr lang="en-US" altLang="ko-KR" sz="3200" b="0" i="0" dirty="0">
              <a:solidFill>
                <a:srgbClr val="12204A"/>
              </a:solidFill>
              <a:effectLst/>
              <a:latin typeface="brother-1816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94C06-84D4-A847-A13A-A2B6FB29DCD0}"/>
              </a:ext>
            </a:extLst>
          </p:cNvPr>
          <p:cNvSpPr txBox="1"/>
          <p:nvPr/>
        </p:nvSpPr>
        <p:spPr>
          <a:xfrm>
            <a:off x="8826211" y="6374698"/>
            <a:ext cx="3044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lang="en-US" altLang="ko-KR" dirty="0">
                <a:hlinkClick r:id="rId2"/>
              </a:rPr>
              <a:t>https://joebiden.com/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849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CFCBC-8577-9E4A-898F-3D41CB7ADC6F}"/>
              </a:ext>
            </a:extLst>
          </p:cNvPr>
          <p:cNvSpPr txBox="1"/>
          <p:nvPr/>
        </p:nvSpPr>
        <p:spPr>
          <a:xfrm>
            <a:off x="4576192" y="2967335"/>
            <a:ext cx="3039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400" dirty="0">
                <a:solidFill>
                  <a:srgbClr val="002060"/>
                </a:solidFill>
              </a:rPr>
              <a:t>4.</a:t>
            </a:r>
            <a:r>
              <a:rPr kumimoji="1" lang="ko-KR" altLang="en-US" sz="5400" dirty="0">
                <a:solidFill>
                  <a:srgbClr val="002060"/>
                </a:solidFill>
              </a:rPr>
              <a:t> </a:t>
            </a:r>
            <a:r>
              <a:rPr kumimoji="1" lang="ko-KR" altLang="en-US" sz="5400" dirty="0" err="1">
                <a:solidFill>
                  <a:srgbClr val="002060"/>
                </a:solidFill>
              </a:rPr>
              <a:t>테슬라</a:t>
            </a:r>
            <a:endParaRPr kumimoji="1" lang="ko-KR" alt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56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E009BA-BEE6-354B-974A-FE9AC878AA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796" y="1198179"/>
            <a:ext cx="8122786" cy="530237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1C28F01-95F7-1B45-B143-3A246CCF8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188" y="3512002"/>
            <a:ext cx="4061393" cy="2988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46220-5AA7-BF49-8B47-C97C76D93438}"/>
              </a:ext>
            </a:extLst>
          </p:cNvPr>
          <p:cNvSpPr txBox="1"/>
          <p:nvPr/>
        </p:nvSpPr>
        <p:spPr>
          <a:xfrm>
            <a:off x="654772" y="391641"/>
            <a:ext cx="879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rgbClr val="002060"/>
                </a:solidFill>
              </a:rPr>
              <a:t>테슬라 시가총액 자동차 업계 </a:t>
            </a:r>
            <a:r>
              <a:rPr lang="en-US" altLang="ko-KR" sz="3200" b="1" dirty="0">
                <a:solidFill>
                  <a:srgbClr val="002060"/>
                </a:solidFill>
              </a:rPr>
              <a:t>2</a:t>
            </a:r>
            <a:r>
              <a:rPr lang="ko-KR" altLang="en-US" sz="3200" b="1" dirty="0">
                <a:solidFill>
                  <a:srgbClr val="002060"/>
                </a:solidFill>
              </a:rPr>
              <a:t>위 </a:t>
            </a:r>
            <a:r>
              <a:rPr lang="en-US" altLang="ko-KR" sz="3200" b="1" dirty="0">
                <a:solidFill>
                  <a:srgbClr val="002060"/>
                </a:solidFill>
              </a:rPr>
              <a:t>(</a:t>
            </a:r>
            <a:r>
              <a:rPr lang="ko-KR" altLang="en-US" sz="3200" b="1" dirty="0">
                <a:solidFill>
                  <a:srgbClr val="002060"/>
                </a:solidFill>
              </a:rPr>
              <a:t>현대차 </a:t>
            </a:r>
            <a:r>
              <a:rPr lang="en-US" altLang="ko-KR" sz="3200" b="1" dirty="0">
                <a:solidFill>
                  <a:srgbClr val="002060"/>
                </a:solidFill>
              </a:rPr>
              <a:t>8</a:t>
            </a:r>
            <a:r>
              <a:rPr lang="ko-KR" altLang="en-US" sz="3200" b="1" dirty="0">
                <a:solidFill>
                  <a:srgbClr val="002060"/>
                </a:solidFill>
              </a:rPr>
              <a:t>배</a:t>
            </a:r>
            <a:r>
              <a:rPr lang="en-US" altLang="ko-KR" sz="3200" b="1" dirty="0">
                <a:solidFill>
                  <a:srgbClr val="002060"/>
                </a:solidFill>
              </a:rPr>
              <a:t>)</a:t>
            </a:r>
            <a:endParaRPr lang="ko-KR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8186622-4BED-0C4B-89C7-026EFF3F6E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937" y="1614166"/>
            <a:ext cx="7556500" cy="44704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EBBE8AC-E89F-B145-A01C-41A466A84533}"/>
              </a:ext>
            </a:extLst>
          </p:cNvPr>
          <p:cNvSpPr/>
          <p:nvPr/>
        </p:nvSpPr>
        <p:spPr>
          <a:xfrm>
            <a:off x="7256803" y="6466359"/>
            <a:ext cx="4935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lang="en-US" altLang="ko-KR" dirty="0">
                <a:hlinkClick r:id="rId6"/>
              </a:rPr>
              <a:t>https://news.joins.com/article/23783718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62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4;p21">
            <a:extLst>
              <a:ext uri="{FF2B5EF4-FFF2-40B4-BE49-F238E27FC236}">
                <a16:creationId xmlns:a16="http://schemas.microsoft.com/office/drawing/2014/main" id="{3E75A18B-E87A-E944-897A-AA279A7A01D0}"/>
              </a:ext>
            </a:extLst>
          </p:cNvPr>
          <p:cNvSpPr txBox="1"/>
          <p:nvPr/>
        </p:nvSpPr>
        <p:spPr>
          <a:xfrm>
            <a:off x="383628" y="415331"/>
            <a:ext cx="116632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1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테슬라</a:t>
            </a: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GM-Toyota 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공장 인수 </a:t>
            </a: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-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고용창출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1829950-CF75-9740-81F4-5FED8D11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37" y="1298918"/>
            <a:ext cx="5249917" cy="304049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23CCAF9-7640-134E-8306-0585769DA3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99" y="2753452"/>
            <a:ext cx="6649963" cy="3324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7EB63C-6395-864C-BC00-C37A860CE30E}"/>
              </a:ext>
            </a:extLst>
          </p:cNvPr>
          <p:cNvSpPr txBox="1"/>
          <p:nvPr/>
        </p:nvSpPr>
        <p:spPr>
          <a:xfrm>
            <a:off x="383628" y="4438167"/>
            <a:ext cx="442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1984</a:t>
            </a:r>
            <a:r>
              <a:rPr kumimoji="1" lang="ko-KR" altLang="en-US" sz="2800" dirty="0"/>
              <a:t>년 </a:t>
            </a:r>
            <a:r>
              <a:rPr kumimoji="1" lang="en-US" altLang="ko-KR" sz="2800" dirty="0"/>
              <a:t>12</a:t>
            </a:r>
            <a:r>
              <a:rPr kumimoji="1" lang="ko-KR" altLang="en-US" sz="2800" dirty="0"/>
              <a:t>월</a:t>
            </a:r>
            <a:r>
              <a:rPr kumimoji="1" lang="en-US" altLang="ko-KR" sz="2800" dirty="0"/>
              <a:t>~</a:t>
            </a:r>
            <a:r>
              <a:rPr kumimoji="1" lang="ko-KR" altLang="en-US" sz="2800" dirty="0"/>
              <a:t> </a:t>
            </a:r>
            <a:r>
              <a:rPr kumimoji="1" lang="en-US" altLang="ko-KR" sz="2800" dirty="0"/>
              <a:t>2010</a:t>
            </a:r>
            <a:r>
              <a:rPr kumimoji="1" lang="ko-KR" altLang="en-US" sz="2800" dirty="0"/>
              <a:t>년</a:t>
            </a:r>
            <a:r>
              <a:rPr kumimoji="1" lang="en-US" altLang="ko-KR" sz="2800" dirty="0"/>
              <a:t> 3</a:t>
            </a:r>
            <a:r>
              <a:rPr kumimoji="1" lang="ko-KR" altLang="en-US" sz="2800" dirty="0"/>
              <a:t>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C1142-68DD-AD4E-B75F-D25B606B9423}"/>
              </a:ext>
            </a:extLst>
          </p:cNvPr>
          <p:cNvSpPr txBox="1"/>
          <p:nvPr/>
        </p:nvSpPr>
        <p:spPr>
          <a:xfrm>
            <a:off x="7573024" y="6181059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800" dirty="0"/>
              <a:t>2010</a:t>
            </a:r>
            <a:r>
              <a:rPr kumimoji="1" lang="ko-KR" altLang="en-US" sz="2800" dirty="0"/>
              <a:t>년</a:t>
            </a:r>
            <a:r>
              <a:rPr kumimoji="1" lang="en-US" altLang="ko-KR" sz="2800" dirty="0"/>
              <a:t> 5</a:t>
            </a:r>
            <a:r>
              <a:rPr kumimoji="1" lang="ko-KR" altLang="en-US" sz="2800" dirty="0"/>
              <a:t>월</a:t>
            </a:r>
          </a:p>
        </p:txBody>
      </p:sp>
    </p:spTree>
    <p:extLst>
      <p:ext uri="{BB962C8B-B14F-4D97-AF65-F5344CB8AC3E}">
        <p14:creationId xmlns:p14="http://schemas.microsoft.com/office/powerpoint/2010/main" val="193287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46509D-B6BF-DE41-A04B-DDD8CF24675C}"/>
              </a:ext>
            </a:extLst>
          </p:cNvPr>
          <p:cNvSpPr txBox="1"/>
          <p:nvPr/>
        </p:nvSpPr>
        <p:spPr>
          <a:xfrm>
            <a:off x="1000989" y="1499954"/>
            <a:ext cx="10318652" cy="2740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ko-KR" altLang="en-US" sz="3200" dirty="0" err="1"/>
              <a:t>구테흐스</a:t>
            </a:r>
            <a:r>
              <a:rPr lang="ko-KR" altLang="en-US" sz="3200" dirty="0"/>
              <a:t> 사무총장은 현지시간 </a:t>
            </a:r>
            <a:r>
              <a:rPr lang="en-US" altLang="ko-KR" sz="3200" dirty="0"/>
              <a:t>8</a:t>
            </a:r>
            <a:r>
              <a:rPr lang="ko-KR" altLang="en-US" sz="3200" dirty="0"/>
              <a:t>일 </a:t>
            </a:r>
            <a:r>
              <a:rPr lang="en-US" altLang="ko-Kore-KR" sz="3200" dirty="0"/>
              <a:t>AP</a:t>
            </a:r>
            <a:r>
              <a:rPr lang="ko-KR" altLang="en-US" sz="3200" dirty="0"/>
              <a:t>통신과의 인터뷰에서 </a:t>
            </a:r>
            <a:r>
              <a:rPr lang="ko-KR" altLang="en-US" sz="3200" dirty="0">
                <a:solidFill>
                  <a:srgbClr val="C00000"/>
                </a:solidFill>
              </a:rPr>
              <a:t>“온난화를 막기 위해 전 세계가 자동차와 가정</a:t>
            </a:r>
            <a:r>
              <a:rPr lang="en-US" altLang="ko-KR" sz="3200" dirty="0">
                <a:solidFill>
                  <a:srgbClr val="C00000"/>
                </a:solidFill>
              </a:rPr>
              <a:t>, </a:t>
            </a:r>
            <a:r>
              <a:rPr lang="ko-KR" altLang="en-US" sz="3200" dirty="0">
                <a:solidFill>
                  <a:srgbClr val="C00000"/>
                </a:solidFill>
              </a:rPr>
              <a:t>공장에 연료를 공급하는 방식을 극적으로 변화시킬 필요가 있다”</a:t>
            </a:r>
            <a:r>
              <a:rPr lang="ko-KR" altLang="en-US" sz="3200" dirty="0"/>
              <a:t>며 </a:t>
            </a:r>
            <a:r>
              <a:rPr lang="ko-KR" altLang="en-US" sz="3200" dirty="0">
                <a:solidFill>
                  <a:srgbClr val="C00000"/>
                </a:solidFill>
              </a:rPr>
              <a:t>“그렇지 않으면 전 세계에 재앙적 상황이 펼쳐질 것”</a:t>
            </a:r>
            <a:r>
              <a:rPr lang="ko-KR" altLang="en-US" sz="3200" dirty="0"/>
              <a:t>이라고 말했습니다</a:t>
            </a:r>
            <a:r>
              <a:rPr lang="en-US" altLang="ko-KR" sz="3200" dirty="0"/>
              <a:t>.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64A6E11-975D-D745-84F3-232F695D6740}"/>
              </a:ext>
            </a:extLst>
          </p:cNvPr>
          <p:cNvSpPr/>
          <p:nvPr/>
        </p:nvSpPr>
        <p:spPr>
          <a:xfrm>
            <a:off x="1969314" y="4616241"/>
            <a:ext cx="825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C00000"/>
                </a:solidFill>
              </a:rPr>
              <a:t>“이제는 기후변화에 대처하려면 점진적 변화보다 대전환의 방식이 필요하다”</a:t>
            </a:r>
            <a:endParaRPr lang="ko-KR" alt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A1BF5-7E86-CF4B-8344-227D11009952}"/>
              </a:ext>
            </a:extLst>
          </p:cNvPr>
          <p:cNvSpPr txBox="1"/>
          <p:nvPr/>
        </p:nvSpPr>
        <p:spPr>
          <a:xfrm>
            <a:off x="8325638" y="6374368"/>
            <a:ext cx="354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연합뉴스 </a:t>
            </a:r>
            <a:r>
              <a:rPr kumimoji="1" lang="en-US" altLang="ko-KR" dirty="0"/>
              <a:t>(2019</a:t>
            </a:r>
            <a:r>
              <a:rPr kumimoji="1" lang="ko-KR" altLang="en-US" dirty="0"/>
              <a:t>년 </a:t>
            </a:r>
            <a:r>
              <a:rPr kumimoji="1" lang="en-US" altLang="ko-KR" dirty="0"/>
              <a:t>5</a:t>
            </a:r>
            <a:r>
              <a:rPr kumimoji="1" lang="ko-KR" altLang="en-US" dirty="0"/>
              <a:t>월 </a:t>
            </a:r>
            <a:r>
              <a:rPr kumimoji="1" lang="en-US" altLang="ko-KR" dirty="0"/>
              <a:t>9</a:t>
            </a:r>
            <a:r>
              <a:rPr kumimoji="1" lang="ko-KR" altLang="en-US" dirty="0"/>
              <a:t>일</a:t>
            </a:r>
            <a:r>
              <a:rPr kumimoji="1" lang="en-US" altLang="ko-KR" dirty="0"/>
              <a:t>)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4206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9FA059C-1E05-1240-B7F5-C50240A5EB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26" y="1173687"/>
            <a:ext cx="9384748" cy="5278921"/>
          </a:xfrm>
          <a:prstGeom prst="rect">
            <a:avLst/>
          </a:prstGeom>
        </p:spPr>
      </p:pic>
      <p:sp>
        <p:nvSpPr>
          <p:cNvPr id="6" name="Google Shape;144;p21">
            <a:extLst>
              <a:ext uri="{FF2B5EF4-FFF2-40B4-BE49-F238E27FC236}">
                <a16:creationId xmlns:a16="http://schemas.microsoft.com/office/drawing/2014/main" id="{3E75A18B-E87A-E944-897A-AA279A7A01D0}"/>
              </a:ext>
            </a:extLst>
          </p:cNvPr>
          <p:cNvSpPr txBox="1"/>
          <p:nvPr/>
        </p:nvSpPr>
        <p:spPr>
          <a:xfrm>
            <a:off x="358962" y="405392"/>
            <a:ext cx="114740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테슬라 기가 팩토리 </a:t>
            </a: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(54GWh) </a:t>
            </a: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Wingdings" pitchFamily="2" charset="2"/>
              </a:rPr>
              <a:t>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Wingdings" pitchFamily="2" charset="2"/>
              </a:rPr>
              <a:t> 테라 팩토리 준비중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9065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CFCBC-8577-9E4A-898F-3D41CB7ADC6F}"/>
              </a:ext>
            </a:extLst>
          </p:cNvPr>
          <p:cNvSpPr txBox="1"/>
          <p:nvPr/>
        </p:nvSpPr>
        <p:spPr>
          <a:xfrm>
            <a:off x="4576192" y="2967335"/>
            <a:ext cx="3039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5400" dirty="0">
                <a:solidFill>
                  <a:srgbClr val="002060"/>
                </a:solidFill>
              </a:rPr>
              <a:t>5.</a:t>
            </a:r>
            <a:r>
              <a:rPr kumimoji="1" lang="ko-KR" altLang="en-US" sz="5400" dirty="0">
                <a:solidFill>
                  <a:srgbClr val="002060"/>
                </a:solidFill>
              </a:rPr>
              <a:t> 마무리</a:t>
            </a:r>
          </a:p>
        </p:txBody>
      </p:sp>
    </p:spTree>
    <p:extLst>
      <p:ext uri="{BB962C8B-B14F-4D97-AF65-F5344CB8AC3E}">
        <p14:creationId xmlns:p14="http://schemas.microsoft.com/office/powerpoint/2010/main" val="29759047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;p21">
            <a:extLst>
              <a:ext uri="{FF2B5EF4-FFF2-40B4-BE49-F238E27FC236}">
                <a16:creationId xmlns:a16="http://schemas.microsoft.com/office/drawing/2014/main" id="{8D892D56-DDA3-2E4B-9542-1D8E9751CD0A}"/>
              </a:ext>
            </a:extLst>
          </p:cNvPr>
          <p:cNvSpPr txBox="1"/>
          <p:nvPr/>
        </p:nvSpPr>
        <p:spPr>
          <a:xfrm>
            <a:off x="698101" y="325879"/>
            <a:ext cx="106045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유럽</a:t>
            </a: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,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미국 자국 노력 </a:t>
            </a: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+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탄소 관세 적용시 글로벌화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5" name="그림 4" descr="개체, 남자, 사람, 타기이(가) 표시된 사진&#10;&#10;자동 생성된 설명">
            <a:extLst>
              <a:ext uri="{FF2B5EF4-FFF2-40B4-BE49-F238E27FC236}">
                <a16:creationId xmlns:a16="http://schemas.microsoft.com/office/drawing/2014/main" id="{E0EF0435-6390-2647-B3D4-2201B457DE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320" y="1079811"/>
            <a:ext cx="6786137" cy="54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45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2A620BD-428D-9843-BF0B-75A178092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82" y="1237234"/>
            <a:ext cx="6281970" cy="5202019"/>
          </a:xfrm>
          <a:prstGeom prst="rect">
            <a:avLst/>
          </a:prstGeom>
        </p:spPr>
      </p:pic>
      <p:sp>
        <p:nvSpPr>
          <p:cNvPr id="3" name="Google Shape;144;p21">
            <a:extLst>
              <a:ext uri="{FF2B5EF4-FFF2-40B4-BE49-F238E27FC236}">
                <a16:creationId xmlns:a16="http://schemas.microsoft.com/office/drawing/2014/main" id="{379BE1B4-4C42-B64F-9795-4A10150F6CF4}"/>
              </a:ext>
            </a:extLst>
          </p:cNvPr>
          <p:cNvSpPr txBox="1"/>
          <p:nvPr/>
        </p:nvSpPr>
        <p:spPr>
          <a:xfrm>
            <a:off x="172615" y="313565"/>
            <a:ext cx="90441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잘못된 예측</a:t>
            </a: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주장</a:t>
            </a: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,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정보에 휘둘리지 말아야</a:t>
            </a:r>
            <a:endParaRPr sz="1800" b="1" dirty="0">
              <a:solidFill>
                <a:srgbClr val="00206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6" name="그림 5" descr="신문이(가) 표시된 사진&#10;&#10;자동 생성된 설명">
            <a:extLst>
              <a:ext uri="{FF2B5EF4-FFF2-40B4-BE49-F238E27FC236}">
                <a16:creationId xmlns:a16="http://schemas.microsoft.com/office/drawing/2014/main" id="{B2A31EE5-CD75-0248-AC28-240CE76041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100" y="1237234"/>
            <a:ext cx="4461810" cy="5202019"/>
          </a:xfrm>
          <a:prstGeom prst="rect">
            <a:avLst/>
          </a:prstGeom>
        </p:spPr>
      </p:pic>
      <p:cxnSp>
        <p:nvCxnSpPr>
          <p:cNvPr id="8" name="직선 연결선[R] 7">
            <a:extLst>
              <a:ext uri="{FF2B5EF4-FFF2-40B4-BE49-F238E27FC236}">
                <a16:creationId xmlns:a16="http://schemas.microsoft.com/office/drawing/2014/main" id="{E7361EB5-9A99-014C-97E7-CF78B9D88E60}"/>
              </a:ext>
            </a:extLst>
          </p:cNvPr>
          <p:cNvCxnSpPr>
            <a:cxnSpLocks/>
          </p:cNvCxnSpPr>
          <p:nvPr/>
        </p:nvCxnSpPr>
        <p:spPr>
          <a:xfrm>
            <a:off x="6867121" y="1342416"/>
            <a:ext cx="0" cy="5202019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BFE66E41-98A2-8649-93FA-CE50A680C98B}"/>
              </a:ext>
            </a:extLst>
          </p:cNvPr>
          <p:cNvCxnSpPr>
            <a:cxnSpLocks/>
          </p:cNvCxnSpPr>
          <p:nvPr/>
        </p:nvCxnSpPr>
        <p:spPr>
          <a:xfrm>
            <a:off x="6934454" y="1342416"/>
            <a:ext cx="0" cy="5202019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15A997-848F-0D4E-935C-E7DEC08C2C69}"/>
              </a:ext>
            </a:extLst>
          </p:cNvPr>
          <p:cNvSpPr txBox="1"/>
          <p:nvPr/>
        </p:nvSpPr>
        <p:spPr>
          <a:xfrm>
            <a:off x="9661628" y="6496836"/>
            <a:ext cx="2246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지앤이타임즈</a:t>
            </a:r>
            <a:r>
              <a:rPr kumimoji="1" lang="ko-KR" alt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0310C-E32B-A84E-B95A-524E56247B3A}"/>
              </a:ext>
            </a:extLst>
          </p:cNvPr>
          <p:cNvSpPr txBox="1"/>
          <p:nvPr/>
        </p:nvSpPr>
        <p:spPr>
          <a:xfrm>
            <a:off x="2530372" y="6496836"/>
            <a:ext cx="42335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i="1" dirty="0"/>
              <a:t>출처</a:t>
            </a:r>
            <a:r>
              <a:rPr lang="en-US" altLang="ko-KR" i="1" dirty="0"/>
              <a:t>:</a:t>
            </a:r>
            <a:r>
              <a:rPr lang="ko-KR" altLang="en-US" i="1" dirty="0"/>
              <a:t> </a:t>
            </a:r>
            <a:r>
              <a:rPr lang="en-US" altLang="ko-KR" i="1" dirty="0"/>
              <a:t>https://</a:t>
            </a:r>
            <a:r>
              <a:rPr lang="en-US" altLang="ko-KR" i="1" dirty="0" err="1"/>
              <a:t>twitter.com</a:t>
            </a:r>
            <a:r>
              <a:rPr lang="en-US" altLang="ko-KR" i="1" dirty="0"/>
              <a:t>/</a:t>
            </a:r>
            <a:r>
              <a:rPr lang="en-US" altLang="ko-KR" i="1" dirty="0" err="1"/>
              <a:t>AukeHoekstra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3075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A09164-6F22-D544-9633-84E524841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071" y="968306"/>
            <a:ext cx="5113929" cy="587452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5571AFE-103C-6042-8CDB-D8B6CF5F0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927" y="3378201"/>
            <a:ext cx="4978215" cy="3396352"/>
          </a:xfrm>
          <a:prstGeom prst="rect">
            <a:avLst/>
          </a:prstGeom>
        </p:spPr>
      </p:pic>
      <p:sp>
        <p:nvSpPr>
          <p:cNvPr id="5" name="Google Shape;144;p21">
            <a:extLst>
              <a:ext uri="{FF2B5EF4-FFF2-40B4-BE49-F238E27FC236}">
                <a16:creationId xmlns:a16="http://schemas.microsoft.com/office/drawing/2014/main" id="{80193344-33DF-9047-A417-44A5CB31A645}"/>
              </a:ext>
            </a:extLst>
          </p:cNvPr>
          <p:cNvSpPr txBox="1"/>
          <p:nvPr/>
        </p:nvSpPr>
        <p:spPr>
          <a:xfrm>
            <a:off x="295156" y="231882"/>
            <a:ext cx="10846977" cy="106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올바른 방향만 중요</a:t>
            </a:r>
            <a:r>
              <a:rPr lang="en-US" altLang="ko-KR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?</a:t>
            </a:r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altLang="en-US" sz="3600" b="1" dirty="0">
                <a:solidFill>
                  <a:srgbClr val="C0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올바른 속도가 따라줘야</a:t>
            </a:r>
            <a:endParaRPr sz="3600" b="1" dirty="0">
              <a:solidFill>
                <a:srgbClr val="C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C5FA14C-CA3C-364E-A3AB-CBE67E7CD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738" y="2535856"/>
            <a:ext cx="7683812" cy="4322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468A4-4583-A242-9D02-D3CE180F4B65}"/>
              </a:ext>
            </a:extLst>
          </p:cNvPr>
          <p:cNvSpPr txBox="1"/>
          <p:nvPr/>
        </p:nvSpPr>
        <p:spPr>
          <a:xfrm>
            <a:off x="9778845" y="6405221"/>
            <a:ext cx="2246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사진 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경인일보</a:t>
            </a:r>
          </a:p>
        </p:txBody>
      </p:sp>
    </p:spTree>
    <p:extLst>
      <p:ext uri="{BB962C8B-B14F-4D97-AF65-F5344CB8AC3E}">
        <p14:creationId xmlns:p14="http://schemas.microsoft.com/office/powerpoint/2010/main" val="30602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3C0722-FCEC-4241-A622-C95C5B396C90}"/>
              </a:ext>
            </a:extLst>
          </p:cNvPr>
          <p:cNvSpPr txBox="1"/>
          <p:nvPr/>
        </p:nvSpPr>
        <p:spPr>
          <a:xfrm>
            <a:off x="665923" y="414499"/>
            <a:ext cx="7514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3600" b="1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보람 있고 가치있는 할 일이 너무 많아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DF7FE04-9E94-CB4A-BB46-A0BBE12147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3" y="369278"/>
            <a:ext cx="9884213" cy="581007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24A65E1-C2A4-F648-8268-A49BF3F73A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3" y="369278"/>
            <a:ext cx="9884213" cy="577464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0BA84CD-4C33-6D4D-9B76-7DB0EE22C7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23" y="407378"/>
            <a:ext cx="9860595" cy="570379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46D9F93-06A9-3640-993D-4DE426BC24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23" y="401028"/>
            <a:ext cx="9836977" cy="5798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1C44A7-ECC9-C141-A548-3CE14F48EB37}"/>
              </a:ext>
            </a:extLst>
          </p:cNvPr>
          <p:cNvSpPr txBox="1"/>
          <p:nvPr/>
        </p:nvSpPr>
        <p:spPr>
          <a:xfrm>
            <a:off x="9416955" y="6371883"/>
            <a:ext cx="22445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/>
              <a:t>EBS </a:t>
            </a:r>
            <a:r>
              <a:rPr kumimoji="1" lang="ko-KR" altLang="en-US" dirty="0"/>
              <a:t>극한 직업</a:t>
            </a:r>
          </a:p>
        </p:txBody>
      </p:sp>
    </p:spTree>
    <p:extLst>
      <p:ext uri="{BB962C8B-B14F-4D97-AF65-F5344CB8AC3E}">
        <p14:creationId xmlns:p14="http://schemas.microsoft.com/office/powerpoint/2010/main" val="28603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실외, 잔디, 사진, 측면이(가) 표시된 사진&#10;&#10;자동 생성된 설명">
            <a:extLst>
              <a:ext uri="{FF2B5EF4-FFF2-40B4-BE49-F238E27FC236}">
                <a16:creationId xmlns:a16="http://schemas.microsoft.com/office/drawing/2014/main" id="{0509D369-5EA3-8E4D-8B84-2AB7E6511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그림 7" descr="실외, 남자, 사람, 서핑이(가) 표시된 사진&#10;&#10;자동 생성된 설명">
            <a:extLst>
              <a:ext uri="{FF2B5EF4-FFF2-40B4-BE49-F238E27FC236}">
                <a16:creationId xmlns:a16="http://schemas.microsoft.com/office/drawing/2014/main" id="{380D86AC-8560-564F-933D-F736A6881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355"/>
          <a:stretch/>
        </p:blipFill>
        <p:spPr>
          <a:xfrm>
            <a:off x="6096000" y="84664"/>
            <a:ext cx="6102602" cy="7399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080971-BF88-2A47-9D0A-8EAE4C433B0E}"/>
              </a:ext>
            </a:extLst>
          </p:cNvPr>
          <p:cNvSpPr txBox="1"/>
          <p:nvPr/>
        </p:nvSpPr>
        <p:spPr>
          <a:xfrm>
            <a:off x="9416955" y="6371883"/>
            <a:ext cx="22445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en-US" altLang="ko-KR" dirty="0"/>
              <a:t>EBS </a:t>
            </a:r>
            <a:r>
              <a:rPr kumimoji="1" lang="ko-KR" altLang="en-US" dirty="0"/>
              <a:t>극한 직업</a:t>
            </a:r>
          </a:p>
        </p:txBody>
      </p:sp>
    </p:spTree>
    <p:extLst>
      <p:ext uri="{BB962C8B-B14F-4D97-AF65-F5344CB8AC3E}">
        <p14:creationId xmlns:p14="http://schemas.microsoft.com/office/powerpoint/2010/main" val="23865770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CFCBC-8577-9E4A-898F-3D41CB7ADC6F}"/>
              </a:ext>
            </a:extLst>
          </p:cNvPr>
          <p:cNvSpPr txBox="1"/>
          <p:nvPr/>
        </p:nvSpPr>
        <p:spPr>
          <a:xfrm>
            <a:off x="6096000" y="1110030"/>
            <a:ext cx="1931939" cy="5016758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8000" dirty="0">
                <a:solidFill>
                  <a:srgbClr val="002060"/>
                </a:solidFill>
              </a:rPr>
              <a:t>그</a:t>
            </a:r>
            <a:endParaRPr kumimoji="1" lang="en-US" altLang="ko-KR" sz="8000" dirty="0">
              <a:solidFill>
                <a:srgbClr val="002060"/>
              </a:solidFill>
            </a:endParaRPr>
          </a:p>
          <a:p>
            <a:r>
              <a:rPr kumimoji="1" lang="ko-KR" altLang="en-US" sz="8000" dirty="0">
                <a:solidFill>
                  <a:srgbClr val="002060"/>
                </a:solidFill>
              </a:rPr>
              <a:t>린</a:t>
            </a:r>
            <a:endParaRPr kumimoji="1" lang="en-US" altLang="ko-KR" sz="8000" dirty="0">
              <a:solidFill>
                <a:srgbClr val="002060"/>
              </a:solidFill>
            </a:endParaRPr>
          </a:p>
          <a:p>
            <a:r>
              <a:rPr kumimoji="1" lang="ko-KR" altLang="en-US" sz="8000" dirty="0">
                <a:solidFill>
                  <a:srgbClr val="002060"/>
                </a:solidFill>
              </a:rPr>
              <a:t>  뉴</a:t>
            </a:r>
            <a:endParaRPr kumimoji="1" lang="en-US" altLang="ko-KR" sz="8000" dirty="0">
              <a:solidFill>
                <a:srgbClr val="002060"/>
              </a:solidFill>
            </a:endParaRPr>
          </a:p>
          <a:p>
            <a:r>
              <a:rPr kumimoji="1" lang="ko-KR" altLang="en-US" sz="8000" dirty="0">
                <a:solidFill>
                  <a:srgbClr val="002060"/>
                </a:solidFill>
              </a:rPr>
              <a:t>딜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95AA30F-2218-D84C-BCF3-4216FAF9D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6841514" y="378818"/>
            <a:ext cx="5353878" cy="64791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BEACE15-A88B-2F46-93AE-74F61C99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403" y="2387600"/>
            <a:ext cx="3430566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6"/>
          <p:cNvSpPr txBox="1">
            <a:spLocks noGrp="1"/>
          </p:cNvSpPr>
          <p:nvPr>
            <p:ph type="title"/>
          </p:nvPr>
        </p:nvSpPr>
        <p:spPr>
          <a:xfrm>
            <a:off x="465229" y="410001"/>
            <a:ext cx="6139924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ko-KR" altLang="en-US" sz="3600" b="1" dirty="0">
                <a:solidFill>
                  <a:schemeClr val="accent1">
                    <a:lumMod val="50000"/>
                  </a:schemeClr>
                </a:solidFill>
              </a:rPr>
              <a:t>환노위의 문제가 아닌 이유</a:t>
            </a:r>
            <a:endParaRPr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34" name="Google Shape;234;p4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29" y="1450955"/>
            <a:ext cx="3858742" cy="242043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6"/>
          <p:cNvSpPr txBox="1"/>
          <p:nvPr/>
        </p:nvSpPr>
        <p:spPr>
          <a:xfrm>
            <a:off x="963800" y="4008457"/>
            <a:ext cx="2861600" cy="176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ko" altLang="en-US" sz="2133" dirty="0">
                <a:solidFill>
                  <a:schemeClr val="accent1">
                    <a:lumMod val="50000"/>
                  </a:schemeClr>
                </a:solidFill>
              </a:rPr>
              <a:t>필립 앨스톤</a:t>
            </a:r>
            <a:endParaRPr sz="2133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15000"/>
              </a:lnSpc>
            </a:pPr>
            <a:r>
              <a:rPr lang="ko" altLang="en-US" sz="2133" dirty="0">
                <a:solidFill>
                  <a:schemeClr val="accent1">
                    <a:lumMod val="50000"/>
                  </a:schemeClr>
                </a:solidFill>
              </a:rPr>
              <a:t>인권 및 빈곤문제</a:t>
            </a:r>
            <a:endParaRPr sz="2133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15000"/>
              </a:lnSpc>
            </a:pPr>
            <a:r>
              <a:rPr lang="ko" altLang="en-US" sz="2133" dirty="0">
                <a:solidFill>
                  <a:schemeClr val="accent1">
                    <a:lumMod val="50000"/>
                  </a:schemeClr>
                </a:solidFill>
              </a:rPr>
              <a:t>유엔 특별 보고관</a:t>
            </a:r>
            <a:endParaRPr lang="en-US" altLang="ko" sz="2133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15000"/>
              </a:lnSpc>
            </a:pPr>
            <a:r>
              <a:rPr lang="en-US" altLang="ko" sz="2133" dirty="0">
                <a:solidFill>
                  <a:schemeClr val="accent1">
                    <a:lumMod val="50000"/>
                  </a:schemeClr>
                </a:solidFill>
              </a:rPr>
              <a:t>(2019.</a:t>
            </a:r>
            <a:r>
              <a:rPr lang="ko" altLang="en-US" sz="2133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" sz="2133" dirty="0">
                <a:solidFill>
                  <a:schemeClr val="accent1">
                    <a:lumMod val="50000"/>
                  </a:schemeClr>
                </a:solidFill>
              </a:rPr>
              <a:t>6.</a:t>
            </a:r>
            <a:r>
              <a:rPr lang="ko" altLang="en-US" sz="2133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" sz="2133" dirty="0">
                <a:solidFill>
                  <a:schemeClr val="accent1">
                    <a:lumMod val="50000"/>
                  </a:schemeClr>
                </a:solidFill>
              </a:rPr>
              <a:t>25)</a:t>
            </a:r>
            <a:endParaRPr sz="213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6" name="Google Shape;236;p46"/>
          <p:cNvSpPr txBox="1"/>
          <p:nvPr/>
        </p:nvSpPr>
        <p:spPr>
          <a:xfrm>
            <a:off x="4559497" y="1310669"/>
            <a:ext cx="7402800" cy="486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-UN,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국가</a:t>
            </a: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,NGO, 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기업들의 노력은 모두 명백하게 부적절한 </a:t>
            </a: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(“patently inadequate”)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한 수준이며 </a:t>
            </a:r>
            <a:r>
              <a:rPr lang="ko" altLang="en-US" sz="2400" dirty="0">
                <a:solidFill>
                  <a:srgbClr val="FF0000"/>
                </a:solidFill>
              </a:rPr>
              <a:t>시급함과 심각함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 대비 전혀 맞지 않는다</a:t>
            </a: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5000"/>
              </a:lnSpc>
            </a:pP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-“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기후변화는 지난 </a:t>
            </a: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50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년간 이룬 경제개발과 보건개선</a:t>
            </a: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빈곤퇴치를 수포로 만드는 위협”</a:t>
            </a:r>
            <a:endParaRPr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5000"/>
              </a:lnSpc>
            </a:pP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-“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민주주의</a:t>
            </a: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법치주의및 기타 시민 권리와 정치적인 권리를 </a:t>
            </a:r>
            <a:r>
              <a:rPr lang="ko" altLang="en-US" sz="2400" dirty="0">
                <a:solidFill>
                  <a:srgbClr val="FF0000"/>
                </a:solidFill>
              </a:rPr>
              <a:t>모조리 위협</a:t>
            </a: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.”</a:t>
            </a:r>
            <a:endParaRPr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5000"/>
              </a:lnSpc>
            </a:pPr>
            <a:endParaRPr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5000"/>
              </a:lnSpc>
            </a:pPr>
            <a:r>
              <a:rPr lang="en-US" altLang="ko" sz="2400" dirty="0">
                <a:solidFill>
                  <a:schemeClr val="accent1">
                    <a:lumMod val="50000"/>
                  </a:schemeClr>
                </a:solidFill>
              </a:rPr>
              <a:t>-‘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기후재앙을 막기 위해서는 당장 </a:t>
            </a:r>
            <a:r>
              <a:rPr lang="ko" altLang="en-US" sz="2400" dirty="0">
                <a:solidFill>
                  <a:srgbClr val="FF0000"/>
                </a:solidFill>
              </a:rPr>
              <a:t>매우 깊은 수준의 사회</a:t>
            </a:r>
            <a:r>
              <a:rPr lang="en-US" altLang="ko" sz="2400" dirty="0">
                <a:solidFill>
                  <a:srgbClr val="FF0000"/>
                </a:solidFill>
              </a:rPr>
              <a:t>-</a:t>
            </a:r>
            <a:r>
              <a:rPr lang="ko" altLang="en-US" sz="2400" dirty="0">
                <a:solidFill>
                  <a:srgbClr val="FF0000"/>
                </a:solidFill>
              </a:rPr>
              <a:t>경제적 변혁이 필요</a:t>
            </a:r>
            <a:r>
              <a:rPr lang="ko" altLang="en-US" sz="2400" dirty="0">
                <a:solidFill>
                  <a:schemeClr val="accent1">
                    <a:lumMod val="50000"/>
                  </a:schemeClr>
                </a:solidFill>
              </a:rPr>
              <a:t>’</a:t>
            </a:r>
            <a:endParaRPr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85BAD-5D45-D049-A347-046665B38160}"/>
              </a:ext>
            </a:extLst>
          </p:cNvPr>
          <p:cNvSpPr txBox="1"/>
          <p:nvPr/>
        </p:nvSpPr>
        <p:spPr>
          <a:xfrm>
            <a:off x="6337497" y="6347007"/>
            <a:ext cx="537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dirty="0"/>
              <a:t>출처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lang="en-US" altLang="ko-KR" dirty="0"/>
              <a:t>https://</a:t>
            </a:r>
            <a:r>
              <a:rPr lang="en-US" altLang="ko-KR" dirty="0" err="1"/>
              <a:t>www.bbc.com</a:t>
            </a:r>
            <a:r>
              <a:rPr lang="en-US" altLang="ko-KR" dirty="0"/>
              <a:t>/news/world-48755154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0776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2205C2-5364-CF42-BD7E-AD28A8426128}"/>
              </a:ext>
            </a:extLst>
          </p:cNvPr>
          <p:cNvSpPr txBox="1"/>
          <p:nvPr/>
        </p:nvSpPr>
        <p:spPr>
          <a:xfrm>
            <a:off x="588723" y="353962"/>
            <a:ext cx="11014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2030</a:t>
            </a:r>
            <a:r>
              <a:rPr kumimoji="1"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년까지 매년 </a:t>
            </a:r>
            <a:r>
              <a:rPr kumimoji="1"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7.6%</a:t>
            </a:r>
            <a:r>
              <a:rPr kumimoji="1"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 감축</a:t>
            </a:r>
            <a:r>
              <a:rPr kumimoji="1"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kumimoji="1"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kumimoji="1"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2050</a:t>
            </a:r>
            <a:r>
              <a:rPr kumimoji="1"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년 넷제로  </a:t>
            </a:r>
            <a:r>
              <a:rPr kumimoji="1"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kumimoji="1"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목표</a:t>
            </a:r>
            <a:r>
              <a:rPr kumimoji="1"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kumimoji="1"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kumimoji="1"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1.5</a:t>
            </a:r>
            <a:r>
              <a:rPr kumimoji="1"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도</a:t>
            </a:r>
            <a:r>
              <a:rPr kumimoji="1"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kumimoji="1" lang="ko-KR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0A4E649-58E8-7942-95AA-FE64B21782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448" y="1372331"/>
            <a:ext cx="9593105" cy="5131707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70C5DFD3-32BB-F34D-940C-1512FFA01478}"/>
              </a:ext>
            </a:extLst>
          </p:cNvPr>
          <p:cNvGrpSpPr/>
          <p:nvPr/>
        </p:nvGrpSpPr>
        <p:grpSpPr>
          <a:xfrm>
            <a:off x="6146800" y="1372331"/>
            <a:ext cx="2844802" cy="5148643"/>
            <a:chOff x="6146800" y="1372331"/>
            <a:chExt cx="2844802" cy="5148643"/>
          </a:xfrm>
        </p:grpSpPr>
        <p:cxnSp>
          <p:nvCxnSpPr>
            <p:cNvPr id="6" name="직선 연결선[R] 5">
              <a:extLst>
                <a:ext uri="{FF2B5EF4-FFF2-40B4-BE49-F238E27FC236}">
                  <a16:creationId xmlns:a16="http://schemas.microsoft.com/office/drawing/2014/main" id="{139649E7-E5C5-7341-9974-818BCD25AC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6800" y="1372331"/>
              <a:ext cx="0" cy="5131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[R] 7">
              <a:extLst>
                <a:ext uri="{FF2B5EF4-FFF2-40B4-BE49-F238E27FC236}">
                  <a16:creationId xmlns:a16="http://schemas.microsoft.com/office/drawing/2014/main" id="{D595BF12-F41E-144F-8A53-066993E6B8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91602" y="1372332"/>
              <a:ext cx="0" cy="5131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[R] 13">
              <a:extLst>
                <a:ext uri="{FF2B5EF4-FFF2-40B4-BE49-F238E27FC236}">
                  <a16:creationId xmlns:a16="http://schemas.microsoft.com/office/drawing/2014/main" id="{872ADE76-C7C5-3A47-B622-457A1BBA4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1466" y="1389267"/>
              <a:ext cx="0" cy="5131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9AE8DD-E81B-E845-8F43-231D17CAA689}"/>
                </a:ext>
              </a:extLst>
            </p:cNvPr>
            <p:cNvSpPr txBox="1"/>
            <p:nvPr/>
          </p:nvSpPr>
          <p:spPr>
            <a:xfrm>
              <a:off x="6159433" y="5950040"/>
              <a:ext cx="13420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dirty="0"/>
                <a:t>21</a:t>
              </a:r>
              <a:r>
                <a:rPr kumimoji="1" lang="ko-KR" altLang="en-US" sz="2000" b="1" dirty="0"/>
                <a:t>대 국회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3E1F1B-0A35-C64F-8840-5BA419F6FEC8}"/>
                </a:ext>
              </a:extLst>
            </p:cNvPr>
            <p:cNvSpPr txBox="1"/>
            <p:nvPr/>
          </p:nvSpPr>
          <p:spPr>
            <a:xfrm>
              <a:off x="7549010" y="5950040"/>
              <a:ext cx="13420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dirty="0"/>
                <a:t>22</a:t>
              </a:r>
              <a:r>
                <a:rPr kumimoji="1" lang="ko-KR" altLang="en-US" sz="2000" b="1" dirty="0"/>
                <a:t>대 국회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1E023D-8DE2-FB4C-8A91-42B99EAAB580}"/>
              </a:ext>
            </a:extLst>
          </p:cNvPr>
          <p:cNvSpPr txBox="1"/>
          <p:nvPr/>
        </p:nvSpPr>
        <p:spPr>
          <a:xfrm>
            <a:off x="8423561" y="6337852"/>
            <a:ext cx="36499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ko-KR" altLang="en-US" sz="2000" dirty="0"/>
              <a:t>출처</a:t>
            </a:r>
            <a:r>
              <a:rPr kumimoji="1" lang="en-US" altLang="ko-KR" sz="2000" dirty="0"/>
              <a:t>:</a:t>
            </a:r>
            <a:r>
              <a:rPr kumimoji="1" lang="ko-KR" altLang="en-US" sz="2000" dirty="0"/>
              <a:t> </a:t>
            </a:r>
            <a:r>
              <a:rPr kumimoji="1" lang="en-US" altLang="ko-KR" sz="2000" dirty="0"/>
              <a:t>UNEP gap report (2019)</a:t>
            </a:r>
            <a:endParaRPr kumimoji="1" lang="ko-KR" alt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372C22-C5C4-E547-95EA-B431000C5358}"/>
              </a:ext>
            </a:extLst>
          </p:cNvPr>
          <p:cNvSpPr txBox="1"/>
          <p:nvPr/>
        </p:nvSpPr>
        <p:spPr>
          <a:xfrm>
            <a:off x="6320548" y="4588933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3600" b="1" dirty="0"/>
              <a:t>20%</a:t>
            </a:r>
            <a:endParaRPr kumimoji="1" lang="ko-KR" alt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23967B-3148-DB41-9198-832C6B5D3F1B}"/>
              </a:ext>
            </a:extLst>
          </p:cNvPr>
          <p:cNvSpPr txBox="1"/>
          <p:nvPr/>
        </p:nvSpPr>
        <p:spPr>
          <a:xfrm>
            <a:off x="7707288" y="4588932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3600" b="1" dirty="0"/>
              <a:t>20%</a:t>
            </a:r>
            <a:endParaRPr kumimoji="1" lang="ko-KR" alt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BB35D1-140E-0F49-82B9-AA569EAFA02E}"/>
              </a:ext>
            </a:extLst>
          </p:cNvPr>
          <p:cNvSpPr txBox="1"/>
          <p:nvPr/>
        </p:nvSpPr>
        <p:spPr>
          <a:xfrm>
            <a:off x="8991602" y="4588932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3600" b="1" dirty="0"/>
              <a:t>10%</a:t>
            </a:r>
            <a:endParaRPr kumimoji="1"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1838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8B05A-CE10-D14B-868A-04FF671B3CF7}"/>
              </a:ext>
            </a:extLst>
          </p:cNvPr>
          <p:cNvSpPr txBox="1"/>
          <p:nvPr/>
        </p:nvSpPr>
        <p:spPr>
          <a:xfrm>
            <a:off x="846806" y="326850"/>
            <a:ext cx="10498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IMF: </a:t>
            </a:r>
            <a:r>
              <a:rPr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기후변화는 분명한 위협</a:t>
            </a:r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ko-KR" altLang="en-US" sz="3200" b="1" dirty="0">
                <a:solidFill>
                  <a:srgbClr val="FF0000"/>
                </a:solidFill>
              </a:rPr>
              <a:t>막기 위한 재정 정책 필수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4C70509-F79F-114A-83E6-EE64162A5F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3870837"/>
            <a:ext cx="7066358" cy="2655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B8251-4FB7-F948-9085-A90028828C81}"/>
              </a:ext>
            </a:extLst>
          </p:cNvPr>
          <p:cNvSpPr txBox="1"/>
          <p:nvPr/>
        </p:nvSpPr>
        <p:spPr>
          <a:xfrm>
            <a:off x="775563" y="3849101"/>
            <a:ext cx="1064087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ko-KR" altLang="en-US" sz="2400" b="1" dirty="0">
                <a:solidFill>
                  <a:srgbClr val="FF0000"/>
                </a:solidFill>
              </a:rPr>
              <a:t>지구온난화는 분명한 현재의 위협이 되었습니다</a:t>
            </a:r>
            <a:r>
              <a:rPr kumimoji="1" lang="en-US" altLang="ko-KR" sz="2400" b="1" dirty="0">
                <a:solidFill>
                  <a:srgbClr val="FF0000"/>
                </a:solidFill>
              </a:rPr>
              <a:t>.</a:t>
            </a:r>
            <a:r>
              <a:rPr kumimoji="1" lang="ko-KR" altLang="en-US" sz="2400" b="1" dirty="0">
                <a:solidFill>
                  <a:srgbClr val="FF0000"/>
                </a:solidFill>
              </a:rPr>
              <a:t> </a:t>
            </a:r>
            <a:r>
              <a:rPr kumimoji="1" lang="ko-KR" altLang="en-US" sz="2400" dirty="0">
                <a:solidFill>
                  <a:schemeClr val="accent1">
                    <a:lumMod val="50000"/>
                  </a:schemeClr>
                </a:solidFill>
              </a:rPr>
              <a:t>현재까지 감축 활동과 감축 목표는 너무 적습니다</a:t>
            </a:r>
            <a:r>
              <a:rPr kumimoji="1" lang="en-US" altLang="ko-KR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kumimoji="1" lang="ko-KR" altLang="en-US" sz="2400" dirty="0">
                <a:solidFill>
                  <a:schemeClr val="accent1">
                    <a:lumMod val="50000"/>
                  </a:schemeClr>
                </a:solidFill>
              </a:rPr>
              <a:t> 우리가 시간을 끌수록 </a:t>
            </a:r>
            <a:r>
              <a:rPr kumimoji="1" lang="ko-KR" altLang="en-US" sz="2400" b="1" dirty="0">
                <a:solidFill>
                  <a:srgbClr val="FF0000"/>
                </a:solidFill>
              </a:rPr>
              <a:t>인명 손실과 세계 경제에 미치는 피해</a:t>
            </a:r>
            <a:r>
              <a:rPr kumimoji="1" lang="ko-KR" altLang="en-US" sz="2400" dirty="0">
                <a:solidFill>
                  <a:schemeClr val="accent1">
                    <a:lumMod val="50000"/>
                  </a:schemeClr>
                </a:solidFill>
              </a:rPr>
              <a:t>는 늘어나게 됩니다</a:t>
            </a:r>
            <a:r>
              <a:rPr kumimoji="1" lang="en-US" altLang="ko-KR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kumimoji="1" lang="ko-KR" alt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kumimoji="1" lang="en-US" altLang="ko-KR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kumimoji="1" lang="en-US" altLang="ko-KR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kumimoji="1" lang="ko-KR" altLang="en-US" sz="2400" b="1" dirty="0">
                <a:solidFill>
                  <a:srgbClr val="FF0000"/>
                </a:solidFill>
              </a:rPr>
              <a:t>재정부 장관들은 </a:t>
            </a:r>
            <a:r>
              <a:rPr kumimoji="1" lang="ko-KR" altLang="en-US" sz="2400" dirty="0">
                <a:solidFill>
                  <a:schemeClr val="accent1">
                    <a:lumMod val="50000"/>
                  </a:schemeClr>
                </a:solidFill>
              </a:rPr>
              <a:t>기후변화를 막기 위한 재정 정책을 도입하는데 앞장서야 합니다</a:t>
            </a:r>
            <a:r>
              <a:rPr kumimoji="1" lang="en-US" altLang="ko-KR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kumimoji="1" lang="ko-KR" altLang="en-US" sz="2400" dirty="0">
                <a:solidFill>
                  <a:schemeClr val="accent1">
                    <a:lumMod val="50000"/>
                  </a:schemeClr>
                </a:solidFill>
              </a:rPr>
              <a:t> 기후 변화를 막기 위해 재정부 장관들은 조세 체계와 재정 정책을 개혁해 석탄과 기타 화석연료 사용으로 인한 온실가스 배출을 방지해야 합니다</a:t>
            </a:r>
            <a:r>
              <a:rPr kumimoji="1" lang="en-US" altLang="ko-KR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AE0E924-D54C-5D48-AD10-545F27626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562" y="1223990"/>
            <a:ext cx="8064875" cy="23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8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0B8255-CB73-754A-97DC-7797F61C2C2A}"/>
              </a:ext>
            </a:extLst>
          </p:cNvPr>
          <p:cNvSpPr txBox="1"/>
          <p:nvPr/>
        </p:nvSpPr>
        <p:spPr>
          <a:xfrm>
            <a:off x="596738" y="292367"/>
            <a:ext cx="11384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err="1">
                <a:solidFill>
                  <a:schemeClr val="accent1">
                    <a:lumMod val="50000"/>
                  </a:schemeClr>
                </a:solidFill>
              </a:rPr>
              <a:t>탄소세</a:t>
            </a:r>
            <a:r>
              <a:rPr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75</a:t>
            </a:r>
            <a:r>
              <a:rPr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달러 적용시 전기요금 </a:t>
            </a:r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43%,</a:t>
            </a:r>
            <a:r>
              <a:rPr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 휘발유 가격 </a:t>
            </a:r>
            <a:r>
              <a:rPr lang="en-US" altLang="ko-KR" sz="3200" b="1" dirty="0">
                <a:solidFill>
                  <a:schemeClr val="accent1">
                    <a:lumMod val="50000"/>
                  </a:schemeClr>
                </a:solidFill>
              </a:rPr>
              <a:t>14%</a:t>
            </a:r>
            <a:r>
              <a:rPr lang="ko-KR" altLang="en-US" sz="3200" b="1" dirty="0">
                <a:solidFill>
                  <a:schemeClr val="accent1">
                    <a:lumMod val="50000"/>
                  </a:schemeClr>
                </a:solidFill>
              </a:rPr>
              <a:t> 상승</a:t>
            </a:r>
            <a:endParaRPr lang="ko-KR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AAB4109-D65D-DE4F-8795-A0771E4C58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620" y="1144077"/>
            <a:ext cx="8790760" cy="542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84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2116</Words>
  <Application>Microsoft Office PowerPoint</Application>
  <PresentationFormat>와이드스크린</PresentationFormat>
  <Paragraphs>320</Paragraphs>
  <Slides>57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68" baseType="lpstr">
      <vt:lpstr>Apple SD Gothic Neo</vt:lpstr>
      <vt:lpstr>brother-1816</vt:lpstr>
      <vt:lpstr>Cairo</vt:lpstr>
      <vt:lpstr>PublicoText-Roman-Web</vt:lpstr>
      <vt:lpstr>roboto</vt:lpstr>
      <vt:lpstr>roboto</vt:lpstr>
      <vt:lpstr>맑은 고딕</vt:lpstr>
      <vt:lpstr>맑은 고딕</vt:lpstr>
      <vt:lpstr>Arial</vt:lpstr>
      <vt:lpstr>Tahoma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환노위의 문제가 아닌 이유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Jiseok</dc:creator>
  <cp:lastModifiedBy>NARI</cp:lastModifiedBy>
  <cp:revision>4</cp:revision>
  <dcterms:created xsi:type="dcterms:W3CDTF">2020-06-10T01:48:42Z</dcterms:created>
  <dcterms:modified xsi:type="dcterms:W3CDTF">2020-06-10T06:24:52Z</dcterms:modified>
</cp:coreProperties>
</file>